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7"/>
  </p:handoutMasterIdLst>
  <p:sldIdLst>
    <p:sldId id="272" r:id="rId2"/>
    <p:sldId id="276" r:id="rId3"/>
    <p:sldId id="274" r:id="rId4"/>
    <p:sldId id="280" r:id="rId5"/>
    <p:sldId id="256" r:id="rId6"/>
    <p:sldId id="278" r:id="rId7"/>
    <p:sldId id="282" r:id="rId8"/>
    <p:sldId id="281" r:id="rId9"/>
    <p:sldId id="271" r:id="rId10"/>
    <p:sldId id="279" r:id="rId11"/>
    <p:sldId id="270" r:id="rId12"/>
    <p:sldId id="277" r:id="rId13"/>
    <p:sldId id="267" r:id="rId14"/>
    <p:sldId id="266" r:id="rId15"/>
    <p:sldId id="265" r:id="rId16"/>
    <p:sldId id="264" r:id="rId17"/>
    <p:sldId id="263" r:id="rId18"/>
    <p:sldId id="262" r:id="rId19"/>
    <p:sldId id="261" r:id="rId20"/>
    <p:sldId id="260" r:id="rId21"/>
    <p:sldId id="259" r:id="rId22"/>
    <p:sldId id="258" r:id="rId23"/>
    <p:sldId id="257" r:id="rId24"/>
    <p:sldId id="268" r:id="rId25"/>
    <p:sldId id="269" r:id="rId26"/>
  </p:sldIdLst>
  <p:sldSz cx="9144000" cy="6858000" type="screen4x3"/>
  <p:notesSz cx="9070975" cy="707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CB70"/>
    <a:srgbClr val="F4F182"/>
    <a:srgbClr val="92FFAF"/>
    <a:srgbClr val="6FE7FF"/>
    <a:srgbClr val="CEFF54"/>
    <a:srgbClr val="DA9DFF"/>
    <a:srgbClr val="FF33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767" autoAdjust="0"/>
    <p:restoredTop sz="94660"/>
  </p:normalViewPr>
  <p:slideViewPr>
    <p:cSldViewPr>
      <p:cViewPr varScale="1">
        <p:scale>
          <a:sx n="101" d="100"/>
          <a:sy n="101" d="100"/>
        </p:scale>
        <p:origin x="-600" y="-104"/>
      </p:cViewPr>
      <p:guideLst>
        <p:guide orient="horz" pos="2160"/>
        <p:guide pos="2880"/>
      </p:guideLst>
    </p:cSldViewPr>
  </p:slideViewPr>
  <p:notesTextViewPr>
    <p:cViewPr>
      <p:scale>
        <a:sx n="1" d="1"/>
        <a:sy n="1" d="1"/>
      </p:scale>
      <p:origin x="0" y="0"/>
    </p:cViewPr>
  </p:notesTextViewPr>
  <p:sorterViewPr>
    <p:cViewPr>
      <p:scale>
        <a:sx n="141" d="100"/>
        <a:sy n="141" d="100"/>
      </p:scale>
      <p:origin x="0" y="1203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30756" cy="35385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38120" y="0"/>
            <a:ext cx="3930756" cy="353854"/>
          </a:xfrm>
          <a:prstGeom prst="rect">
            <a:avLst/>
          </a:prstGeom>
        </p:spPr>
        <p:txBody>
          <a:bodyPr vert="horz" lIns="91440" tIns="45720" rIns="91440" bIns="45720" rtlCol="0"/>
          <a:lstStyle>
            <a:lvl1pPr algn="r">
              <a:defRPr sz="1200"/>
            </a:lvl1pPr>
          </a:lstStyle>
          <a:p>
            <a:fld id="{5826A1DA-23CB-444F-A3FA-FB686BAB4691}" type="datetimeFigureOut">
              <a:rPr lang="en-US" smtClean="0"/>
              <a:t>8/17/12</a:t>
            </a:fld>
            <a:endParaRPr lang="en-US"/>
          </a:p>
        </p:txBody>
      </p:sp>
      <p:sp>
        <p:nvSpPr>
          <p:cNvPr id="4" name="Footer Placeholder 3"/>
          <p:cNvSpPr>
            <a:spLocks noGrp="1"/>
          </p:cNvSpPr>
          <p:nvPr>
            <p:ph type="ftr" sz="quarter" idx="2"/>
          </p:nvPr>
        </p:nvSpPr>
        <p:spPr>
          <a:xfrm>
            <a:off x="0" y="6721993"/>
            <a:ext cx="3930756" cy="35385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38120" y="6721993"/>
            <a:ext cx="3930756" cy="353854"/>
          </a:xfrm>
          <a:prstGeom prst="rect">
            <a:avLst/>
          </a:prstGeom>
        </p:spPr>
        <p:txBody>
          <a:bodyPr vert="horz" lIns="91440" tIns="45720" rIns="91440" bIns="45720" rtlCol="0" anchor="b"/>
          <a:lstStyle>
            <a:lvl1pPr algn="r">
              <a:defRPr sz="1200"/>
            </a:lvl1pPr>
          </a:lstStyle>
          <a:p>
            <a:fld id="{6741726C-9C80-455C-BA20-2ECE30DD0377}" type="slidenum">
              <a:rPr lang="en-US" smtClean="0"/>
              <a:t>‹#›</a:t>
            </a:fld>
            <a:endParaRPr lang="en-US"/>
          </a:p>
        </p:txBody>
      </p:sp>
    </p:spTree>
    <p:extLst>
      <p:ext uri="{BB962C8B-B14F-4D97-AF65-F5344CB8AC3E}">
        <p14:creationId xmlns:p14="http://schemas.microsoft.com/office/powerpoint/2010/main" val="14982968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4C0691-B406-4998-AC5A-D2EEC71DD08A}" type="datetimeFigureOut">
              <a:rPr lang="en-US" smtClean="0"/>
              <a:t>8/17/12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00081-ECF6-4E6D-8B62-5ED350BCBB56}" type="slidenum">
              <a:rPr lang="en-US" smtClean="0"/>
              <a:t>‹#›</a:t>
            </a:fld>
            <a:endParaRPr lang="en-US"/>
          </a:p>
        </p:txBody>
      </p:sp>
    </p:spTree>
    <p:extLst>
      <p:ext uri="{BB962C8B-B14F-4D97-AF65-F5344CB8AC3E}">
        <p14:creationId xmlns:p14="http://schemas.microsoft.com/office/powerpoint/2010/main" val="1139687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C0691-B406-4998-AC5A-D2EEC71DD08A}" type="datetimeFigureOut">
              <a:rPr lang="en-US" smtClean="0"/>
              <a:t>8/17/12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00081-ECF6-4E6D-8B62-5ED350BCBB56}" type="slidenum">
              <a:rPr lang="en-US" smtClean="0"/>
              <a:t>‹#›</a:t>
            </a:fld>
            <a:endParaRPr lang="en-US"/>
          </a:p>
        </p:txBody>
      </p:sp>
    </p:spTree>
    <p:extLst>
      <p:ext uri="{BB962C8B-B14F-4D97-AF65-F5344CB8AC3E}">
        <p14:creationId xmlns:p14="http://schemas.microsoft.com/office/powerpoint/2010/main" val="3785223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C0691-B406-4998-AC5A-D2EEC71DD08A}" type="datetimeFigureOut">
              <a:rPr lang="en-US" smtClean="0"/>
              <a:t>8/17/12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00081-ECF6-4E6D-8B62-5ED350BCBB56}" type="slidenum">
              <a:rPr lang="en-US" smtClean="0"/>
              <a:t>‹#›</a:t>
            </a:fld>
            <a:endParaRPr lang="en-US"/>
          </a:p>
        </p:txBody>
      </p:sp>
    </p:spTree>
    <p:extLst>
      <p:ext uri="{BB962C8B-B14F-4D97-AF65-F5344CB8AC3E}">
        <p14:creationId xmlns:p14="http://schemas.microsoft.com/office/powerpoint/2010/main" val="1972909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C0691-B406-4998-AC5A-D2EEC71DD08A}" type="datetimeFigureOut">
              <a:rPr lang="en-US" smtClean="0"/>
              <a:t>8/17/12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00081-ECF6-4E6D-8B62-5ED350BCBB56}" type="slidenum">
              <a:rPr lang="en-US" smtClean="0"/>
              <a:t>‹#›</a:t>
            </a:fld>
            <a:endParaRPr lang="en-US"/>
          </a:p>
        </p:txBody>
      </p:sp>
    </p:spTree>
    <p:extLst>
      <p:ext uri="{BB962C8B-B14F-4D97-AF65-F5344CB8AC3E}">
        <p14:creationId xmlns:p14="http://schemas.microsoft.com/office/powerpoint/2010/main" val="2934765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4C0691-B406-4998-AC5A-D2EEC71DD08A}" type="datetimeFigureOut">
              <a:rPr lang="en-US" smtClean="0"/>
              <a:t>8/17/12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00081-ECF6-4E6D-8B62-5ED350BCBB56}" type="slidenum">
              <a:rPr lang="en-US" smtClean="0"/>
              <a:t>‹#›</a:t>
            </a:fld>
            <a:endParaRPr lang="en-US"/>
          </a:p>
        </p:txBody>
      </p:sp>
    </p:spTree>
    <p:extLst>
      <p:ext uri="{BB962C8B-B14F-4D97-AF65-F5344CB8AC3E}">
        <p14:creationId xmlns:p14="http://schemas.microsoft.com/office/powerpoint/2010/main" val="173664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4C0691-B406-4998-AC5A-D2EEC71DD08A}" type="datetimeFigureOut">
              <a:rPr lang="en-US" smtClean="0"/>
              <a:t>8/17/12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600081-ECF6-4E6D-8B62-5ED350BCBB56}" type="slidenum">
              <a:rPr lang="en-US" smtClean="0"/>
              <a:t>‹#›</a:t>
            </a:fld>
            <a:endParaRPr lang="en-US"/>
          </a:p>
        </p:txBody>
      </p:sp>
    </p:spTree>
    <p:extLst>
      <p:ext uri="{BB962C8B-B14F-4D97-AF65-F5344CB8AC3E}">
        <p14:creationId xmlns:p14="http://schemas.microsoft.com/office/powerpoint/2010/main" val="3782118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4C0691-B406-4998-AC5A-D2EEC71DD08A}" type="datetimeFigureOut">
              <a:rPr lang="en-US" smtClean="0"/>
              <a:t>8/17/12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600081-ECF6-4E6D-8B62-5ED350BCBB56}" type="slidenum">
              <a:rPr lang="en-US" smtClean="0"/>
              <a:t>‹#›</a:t>
            </a:fld>
            <a:endParaRPr lang="en-US"/>
          </a:p>
        </p:txBody>
      </p:sp>
    </p:spTree>
    <p:extLst>
      <p:ext uri="{BB962C8B-B14F-4D97-AF65-F5344CB8AC3E}">
        <p14:creationId xmlns:p14="http://schemas.microsoft.com/office/powerpoint/2010/main" val="3718807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4C0691-B406-4998-AC5A-D2EEC71DD08A}" type="datetimeFigureOut">
              <a:rPr lang="en-US" smtClean="0"/>
              <a:t>8/17/12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600081-ECF6-4E6D-8B62-5ED350BCBB56}" type="slidenum">
              <a:rPr lang="en-US" smtClean="0"/>
              <a:t>‹#›</a:t>
            </a:fld>
            <a:endParaRPr lang="en-US"/>
          </a:p>
        </p:txBody>
      </p:sp>
    </p:spTree>
    <p:extLst>
      <p:ext uri="{BB962C8B-B14F-4D97-AF65-F5344CB8AC3E}">
        <p14:creationId xmlns:p14="http://schemas.microsoft.com/office/powerpoint/2010/main" val="100859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4C0691-B406-4998-AC5A-D2EEC71DD08A}" type="datetimeFigureOut">
              <a:rPr lang="en-US" smtClean="0"/>
              <a:t>8/17/12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600081-ECF6-4E6D-8B62-5ED350BCBB56}" type="slidenum">
              <a:rPr lang="en-US" smtClean="0"/>
              <a:t>‹#›</a:t>
            </a:fld>
            <a:endParaRPr lang="en-US"/>
          </a:p>
        </p:txBody>
      </p:sp>
    </p:spTree>
    <p:extLst>
      <p:ext uri="{BB962C8B-B14F-4D97-AF65-F5344CB8AC3E}">
        <p14:creationId xmlns:p14="http://schemas.microsoft.com/office/powerpoint/2010/main" val="718364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4C0691-B406-4998-AC5A-D2EEC71DD08A}" type="datetimeFigureOut">
              <a:rPr lang="en-US" smtClean="0"/>
              <a:t>8/17/12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600081-ECF6-4E6D-8B62-5ED350BCBB56}" type="slidenum">
              <a:rPr lang="en-US" smtClean="0"/>
              <a:t>‹#›</a:t>
            </a:fld>
            <a:endParaRPr lang="en-US"/>
          </a:p>
        </p:txBody>
      </p:sp>
    </p:spTree>
    <p:extLst>
      <p:ext uri="{BB962C8B-B14F-4D97-AF65-F5344CB8AC3E}">
        <p14:creationId xmlns:p14="http://schemas.microsoft.com/office/powerpoint/2010/main" val="508821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4C0691-B406-4998-AC5A-D2EEC71DD08A}" type="datetimeFigureOut">
              <a:rPr lang="en-US" smtClean="0"/>
              <a:t>8/17/12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600081-ECF6-4E6D-8B62-5ED350BCBB56}" type="slidenum">
              <a:rPr lang="en-US" smtClean="0"/>
              <a:t>‹#›</a:t>
            </a:fld>
            <a:endParaRPr lang="en-US"/>
          </a:p>
        </p:txBody>
      </p:sp>
    </p:spTree>
    <p:extLst>
      <p:ext uri="{BB962C8B-B14F-4D97-AF65-F5344CB8AC3E}">
        <p14:creationId xmlns:p14="http://schemas.microsoft.com/office/powerpoint/2010/main" val="36633223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4C0691-B406-4998-AC5A-D2EEC71DD08A}" type="datetimeFigureOut">
              <a:rPr lang="en-US" smtClean="0"/>
              <a:t>8/17/12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00081-ECF6-4E6D-8B62-5ED350BCBB56}" type="slidenum">
              <a:rPr lang="en-US" smtClean="0"/>
              <a:t>‹#›</a:t>
            </a:fld>
            <a:endParaRPr lang="en-US"/>
          </a:p>
        </p:txBody>
      </p:sp>
    </p:spTree>
    <p:extLst>
      <p:ext uri="{BB962C8B-B14F-4D97-AF65-F5344CB8AC3E}">
        <p14:creationId xmlns:p14="http://schemas.microsoft.com/office/powerpoint/2010/main" val="5564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jrobinson@bksr.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hyperlink" Target="http://www.jameswilliamsdc.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hyperlink" Target="http://www.sha-cpa.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hyperlink" Target="mailto:rwilcox@northweststate.edu" TargetMode="External"/></Relationships>
</file>

<file path=ppt/slides/_rels/slide24.xml.rels><?xml version="1.0" encoding="UTF-8" standalone="yes"?>
<Relationships xmlns="http://schemas.openxmlformats.org/package/2006/relationships"><Relationship Id="rId9" Type="http://schemas.openxmlformats.org/officeDocument/2006/relationships/hyperlink" Target="mailto:mrsdennisinc@embarqmail.com" TargetMode="External"/><Relationship Id="rId20" Type="http://schemas.openxmlformats.org/officeDocument/2006/relationships/hyperlink" Target="mailto:aglantz@embarqmail.com" TargetMode="External"/><Relationship Id="rId21" Type="http://schemas.openxmlformats.org/officeDocument/2006/relationships/hyperlink" Target="mailto:skipliz@adelphia.net" TargetMode="External"/><Relationship Id="rId22" Type="http://schemas.openxmlformats.org/officeDocument/2006/relationships/hyperlink" Target="mailto:tmcwatters@bksr.org" TargetMode="External"/><Relationship Id="rId10" Type="http://schemas.openxmlformats.org/officeDocument/2006/relationships/hyperlink" Target="mailto:BassFish@Frontiernet.net" TargetMode="External"/><Relationship Id="rId11" Type="http://schemas.openxmlformats.org/officeDocument/2006/relationships/hyperlink" Target="mailto:bfrankdc@embarqmail.com" TargetMode="External"/><Relationship Id="rId12" Type="http://schemas.openxmlformats.org/officeDocument/2006/relationships/hyperlink" Target="mailto:david.gerken@53.com" TargetMode="External"/><Relationship Id="rId13" Type="http://schemas.openxmlformats.org/officeDocument/2006/relationships/hyperlink" Target="mailto:shaselman@rcolaw.com" TargetMode="External"/><Relationship Id="rId14" Type="http://schemas.openxmlformats.org/officeDocument/2006/relationships/hyperlink" Target="mailto:privatemail01@embarqmail.com" TargetMode="External"/><Relationship Id="rId15" Type="http://schemas.openxmlformats.org/officeDocument/2006/relationships/hyperlink" Target="mailto:brett.kahrs@lpl.com" TargetMode="External"/><Relationship Id="rId16" Type="http://schemas.openxmlformats.org/officeDocument/2006/relationships/hyperlink" Target="mailto:phkenn@adelphia.net" TargetMode="External"/><Relationship Id="rId17" Type="http://schemas.openxmlformats.org/officeDocument/2006/relationships/hyperlink" Target="mailto:gwkeys@firstenergycorp.com" TargetMode="External"/><Relationship Id="rId18" Type="http://schemas.openxmlformats.org/officeDocument/2006/relationships/hyperlink" Target="mailto:labarge.1@osu.edu" TargetMode="External"/><Relationship Id="rId19" Type="http://schemas.openxmlformats.org/officeDocument/2006/relationships/hyperlink" Target="mailto:lammonii@centurylink.net" TargetMode="External"/><Relationship Id="rId1" Type="http://schemas.openxmlformats.org/officeDocument/2006/relationships/slideLayout" Target="../slideLayouts/slideLayout2.xml"/><Relationship Id="rId2" Type="http://schemas.openxmlformats.org/officeDocument/2006/relationships/hyperlink" Target="mailto:edean@bright.net" TargetMode="External"/><Relationship Id="rId3" Type="http://schemas.openxmlformats.org/officeDocument/2006/relationships/hyperlink" Target="mailto:RB43567@yahoo.com" TargetMode="External"/><Relationship Id="rId4" Type="http://schemas.openxmlformats.org/officeDocument/2006/relationships/hyperlink" Target="mailto:robin.brinegar@sha-cpa.com" TargetMode="External"/><Relationship Id="rId5" Type="http://schemas.openxmlformats.org/officeDocument/2006/relationships/hyperlink" Target="mailto:chamberlin2669@emarqmail.com" TargetMode="External"/><Relationship Id="rId6" Type="http://schemas.openxmlformats.org/officeDocument/2006/relationships/hyperlink" Target="mailto:bdarnell@penrodcpa.com" TargetMode="External"/><Relationship Id="rId7" Type="http://schemas.openxmlformats.org/officeDocument/2006/relationships/hyperlink" Target="mailto:dehn@embarqmail.com" TargetMode="External"/><Relationship Id="rId8" Type="http://schemas.openxmlformats.org/officeDocument/2006/relationships/hyperlink" Target="mailto:info@tomahawkprinting.com" TargetMode="External"/></Relationships>
</file>

<file path=ppt/slides/_rels/slide25.xml.rels><?xml version="1.0" encoding="UTF-8" standalone="yes"?>
<Relationships xmlns="http://schemas.openxmlformats.org/package/2006/relationships"><Relationship Id="rId9" Type="http://schemas.openxmlformats.org/officeDocument/2006/relationships/hyperlink" Target="mailto:jrose@fm-bank.com" TargetMode="External"/><Relationship Id="rId20" Type="http://schemas.openxmlformats.org/officeDocument/2006/relationships/hyperlink" Target="mailto:fultlumb@fulton-net.com" TargetMode="External"/><Relationship Id="rId21" Type="http://schemas.openxmlformats.org/officeDocument/2006/relationships/hyperlink" Target="mailto:rwilcox@northweststate.edu" TargetMode="External"/><Relationship Id="rId22" Type="http://schemas.openxmlformats.org/officeDocument/2006/relationships/hyperlink" Target="mailto:drj@jameswilliamsdc.com" TargetMode="External"/><Relationship Id="rId10" Type="http://schemas.openxmlformats.org/officeDocument/2006/relationships/hyperlink" Target="mailto:jbrupp@fulton-net.com" TargetMode="External"/><Relationship Id="rId11" Type="http://schemas.openxmlformats.org/officeDocument/2006/relationships/hyperlink" Target="mailto:r.shemak@donsautogroup.com" TargetMode="External"/><Relationship Id="rId12" Type="http://schemas.openxmlformats.org/officeDocument/2006/relationships/hyperlink" Target="mailto:bsimpkins@embarqmail.com" TargetMode="External"/><Relationship Id="rId13" Type="http://schemas.openxmlformats.org/officeDocument/2006/relationships/hyperlink" Target="mailto:smallman@embarqmail.com" TargetMode="External"/><Relationship Id="rId14" Type="http://schemas.openxmlformats.org/officeDocument/2006/relationships/hyperlink" Target="mailto:kelly.stevens@oracle.com" TargetMode="External"/><Relationship Id="rId15" Type="http://schemas.openxmlformats.org/officeDocument/2006/relationships/hyperlink" Target="mailto:4astit1965@embarqmail.com" TargetMode="External"/><Relationship Id="rId16" Type="http://schemas.openxmlformats.org/officeDocument/2006/relationships/hyperlink" Target="mailto:gdorbill@yahoo.com" TargetMode="External"/><Relationship Id="rId17" Type="http://schemas.openxmlformats.org/officeDocument/2006/relationships/hyperlink" Target="mailto:anythinggrows@midohio.twcbc.com" TargetMode="External"/><Relationship Id="rId18" Type="http://schemas.openxmlformats.org/officeDocument/2006/relationships/hyperlink" Target="mailto:wswiguys@roadrunner.com" TargetMode="External"/><Relationship Id="rId19" Type="http://schemas.openxmlformats.org/officeDocument/2006/relationships/hyperlink" Target="mailto:HtX42@yahoo.com" TargetMode="External"/><Relationship Id="rId1" Type="http://schemas.openxmlformats.org/officeDocument/2006/relationships/slideLayout" Target="../slideLayouts/slideLayout2.xml"/><Relationship Id="rId2" Type="http://schemas.openxmlformats.org/officeDocument/2006/relationships/hyperlink" Target="mailto:mwmurry@earthlink.net" TargetMode="External"/><Relationship Id="rId3" Type="http://schemas.openxmlformats.org/officeDocument/2006/relationships/hyperlink" Target="mailto:newk86@msn.com" TargetMode="External"/><Relationship Id="rId4" Type="http://schemas.openxmlformats.org/officeDocument/2006/relationships/hyperlink" Target="mailto:enofziger@haasdoor.com" TargetMode="External"/><Relationship Id="rId5" Type="http://schemas.openxmlformats.org/officeDocument/2006/relationships/hyperlink" Target="mailto:wprecht@roadrunner.com" TargetMode="External"/><Relationship Id="rId6" Type="http://schemas.openxmlformats.org/officeDocument/2006/relationships/hyperlink" Target="mailto:Kelly.rashley@Pnc.com" TargetMode="External"/><Relationship Id="rId7" Type="http://schemas.openxmlformats.org/officeDocument/2006/relationships/hyperlink" Target="mailto:jrobinson@bksr.org" TargetMode="External"/><Relationship Id="rId8" Type="http://schemas.openxmlformats.org/officeDocument/2006/relationships/hyperlink" Target="mailto:Wauseons@nwoca.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hyperlink" Target="mailto:mrobinson@wauseonindians.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25962"/>
          </a:xfrm>
        </p:spPr>
        <p:txBody>
          <a:bodyPr>
            <a:normAutofit/>
          </a:bodyPr>
          <a:lstStyle/>
          <a:p>
            <a:r>
              <a:rPr lang="en-US" sz="11500" smtClean="0"/>
              <a:t>Rotary Club</a:t>
            </a:r>
            <a:br>
              <a:rPr lang="en-US" sz="11500" smtClean="0"/>
            </a:br>
            <a:r>
              <a:rPr lang="en-US" sz="4800" smtClean="0"/>
              <a:t>of</a:t>
            </a:r>
            <a:br>
              <a:rPr lang="en-US" sz="4800" smtClean="0"/>
            </a:br>
            <a:r>
              <a:rPr lang="en-US" sz="11500" smtClean="0"/>
              <a:t>Wauseon</a:t>
            </a:r>
            <a:endParaRPr lang="en-US" sz="11500" dirty="0"/>
          </a:p>
        </p:txBody>
      </p:sp>
      <p:sp>
        <p:nvSpPr>
          <p:cNvPr id="3" name="Content Placeholder 2"/>
          <p:cNvSpPr>
            <a:spLocks noGrp="1"/>
          </p:cNvSpPr>
          <p:nvPr>
            <p:ph idx="1"/>
          </p:nvPr>
        </p:nvSpPr>
        <p:spPr>
          <a:xfrm>
            <a:off x="457200" y="4876800"/>
            <a:ext cx="8229600" cy="1249363"/>
          </a:xfrm>
        </p:spPr>
        <p:txBody>
          <a:bodyPr>
            <a:normAutofit/>
          </a:bodyPr>
          <a:lstStyle/>
          <a:p>
            <a:pPr marL="0" indent="0" algn="ctr">
              <a:buNone/>
            </a:pPr>
            <a:r>
              <a:rPr lang="en-US" sz="6600" dirty="0" smtClean="0"/>
              <a:t>Members</a:t>
            </a:r>
            <a:endParaRPr lang="en-US" sz="6600" dirty="0"/>
          </a:p>
        </p:txBody>
      </p:sp>
    </p:spTree>
    <p:extLst>
      <p:ext uri="{BB962C8B-B14F-4D97-AF65-F5344CB8AC3E}">
        <p14:creationId xmlns:p14="http://schemas.microsoft.com/office/powerpoint/2010/main" val="2537167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ea typeface="Calibri"/>
              </a:rPr>
              <a:t>E. Dean Beck</a:t>
            </a:r>
            <a:r>
              <a:rPr lang="en-US" dirty="0">
                <a:latin typeface="Times New Roman"/>
                <a:ea typeface="Calibri"/>
              </a:rPr>
              <a:t> </a:t>
            </a:r>
            <a:endParaRPr lang="en-US" dirty="0"/>
          </a:p>
        </p:txBody>
      </p:sp>
      <p:pic>
        <p:nvPicPr>
          <p:cNvPr id="4098" name="Picture 2" descr="_1_0AC2AB5C0AC2A8F00054A0D2852578D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81200"/>
            <a:ext cx="2466975"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val="1467322113"/>
              </p:ext>
            </p:extLst>
          </p:nvPr>
        </p:nvGraphicFramePr>
        <p:xfrm>
          <a:off x="3886200" y="2209800"/>
          <a:ext cx="4572000" cy="2631439"/>
        </p:xfrm>
        <a:graphic>
          <a:graphicData uri="http://schemas.openxmlformats.org/drawingml/2006/table">
            <a:tbl>
              <a:tblPr bandRow="1">
                <a:tableStyleId>{5C22544A-7EE6-4342-B048-85BDC9FD1C3A}</a:tableStyleId>
              </a:tblPr>
              <a:tblGrid>
                <a:gridCol w="2286000"/>
                <a:gridCol w="2286000"/>
              </a:tblGrid>
              <a:tr h="0">
                <a:tc>
                  <a:txBody>
                    <a:bodyPr/>
                    <a:lstStyle/>
                    <a:p>
                      <a:r>
                        <a:rPr lang="en-US" sz="1400" b="1" dirty="0" smtClean="0">
                          <a:latin typeface="+mn-lt"/>
                        </a:rPr>
                        <a:t>Line of work</a:t>
                      </a:r>
                      <a:endParaRPr lang="en-US" sz="1400" b="1" dirty="0">
                        <a:latin typeface="+mn-lt"/>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r>
                        <a:rPr lang="en-US" sz="1400" dirty="0" smtClean="0"/>
                        <a:t>I am an administrator at the Fulton County Health Center. Responsible for the entire operation of the hospital, nursing home and physician offices .</a:t>
                      </a:r>
                      <a:endParaRPr lang="en-US" sz="1400" dirty="0"/>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r>
              <a:tr h="370840">
                <a:tc>
                  <a:txBody>
                    <a:bodyPr/>
                    <a:lstStyle/>
                    <a:p>
                      <a:r>
                        <a:rPr lang="en-US" sz="1400" b="1" dirty="0" smtClean="0">
                          <a:latin typeface="+mn-lt"/>
                        </a:rPr>
                        <a:t>why would someone come to you</a:t>
                      </a:r>
                      <a:endParaRPr lang="en-US" sz="1400" b="1" dirty="0">
                        <a:latin typeface="+mn-lt"/>
                      </a:endParaRPr>
                    </a:p>
                  </a:txBody>
                  <a:tcPr>
                    <a:lnL w="381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If they are in need of health care</a:t>
                      </a:r>
                      <a:endParaRPr lang="en-US" sz="1400" dirty="0" smtClean="0">
                        <a:latin typeface="+mn-lt"/>
                      </a:endParaRPr>
                    </a:p>
                  </a:txBody>
                  <a:tcPr>
                    <a:lnR w="38100" cap="flat" cmpd="sng" algn="ctr">
                      <a:solidFill>
                        <a:schemeClr val="bg1"/>
                      </a:solidFill>
                      <a:prstDash val="solid"/>
                      <a:round/>
                      <a:headEnd type="none" w="med" len="med"/>
                      <a:tailEnd type="none" w="med" len="med"/>
                    </a:lnR>
                  </a:tcPr>
                </a:tc>
              </a:tr>
              <a:tr h="370840">
                <a:tc>
                  <a:txBody>
                    <a:bodyPr/>
                    <a:lstStyle/>
                    <a:p>
                      <a:r>
                        <a:rPr lang="en-US" sz="1400" b="1" dirty="0" smtClean="0">
                          <a:latin typeface="+mn-lt"/>
                        </a:rPr>
                        <a:t>Hobby</a:t>
                      </a:r>
                      <a:endParaRPr lang="en-US" sz="1400" b="1" dirty="0">
                        <a:latin typeface="+mn-lt"/>
                      </a:endParaRPr>
                    </a:p>
                  </a:txBody>
                  <a:tcPr>
                    <a:lnL w="38100" cap="flat" cmpd="sng" algn="ctr">
                      <a:solidFill>
                        <a:schemeClr val="bg1"/>
                      </a:solidFill>
                      <a:prstDash val="solid"/>
                      <a:round/>
                      <a:headEnd type="none" w="med" len="med"/>
                      <a:tailEnd type="none" w="med" len="med"/>
                    </a:lnL>
                  </a:tcPr>
                </a:tc>
                <a:tc>
                  <a:txBody>
                    <a:bodyPr/>
                    <a:lstStyle/>
                    <a:p>
                      <a:r>
                        <a:rPr lang="en-US" sz="1400" dirty="0" smtClean="0"/>
                        <a:t>Travel and golf </a:t>
                      </a:r>
                      <a:endParaRPr lang="en-US" sz="1400" dirty="0"/>
                    </a:p>
                  </a:txBody>
                  <a:tcPr>
                    <a:lnR w="38100" cap="flat" cmpd="sng" algn="ctr">
                      <a:solidFill>
                        <a:schemeClr val="bg1"/>
                      </a:solidFill>
                      <a:prstDash val="solid"/>
                      <a:round/>
                      <a:headEnd type="none" w="med" len="med"/>
                      <a:tailEnd type="none" w="med" len="med"/>
                    </a:lnR>
                  </a:tcPr>
                </a:tc>
              </a:tr>
              <a:tr h="370840">
                <a:tc>
                  <a:txBody>
                    <a:bodyPr/>
                    <a:lstStyle/>
                    <a:p>
                      <a:r>
                        <a:rPr lang="en-US" sz="1400" b="1" dirty="0" smtClean="0">
                          <a:latin typeface="+mn-lt"/>
                        </a:rPr>
                        <a:t>Contact Information</a:t>
                      </a:r>
                      <a:endParaRPr lang="en-US" sz="1400" b="1" dirty="0">
                        <a:latin typeface="+mn-lt"/>
                      </a:endParaRP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mn-lt"/>
                      </a:endParaRP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04416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1173162"/>
          </a:xfrm>
        </p:spPr>
        <p:txBody>
          <a:bodyPr>
            <a:normAutofit fontScale="90000"/>
          </a:bodyPr>
          <a:lstStyle/>
          <a:p>
            <a:r>
              <a:rPr lang="en-US" dirty="0" smtClean="0"/>
              <a:t>Shane Chamberlain</a:t>
            </a:r>
            <a:endParaRPr lang="en-US" dirty="0"/>
          </a:p>
        </p:txBody>
      </p:sp>
      <p:pic>
        <p:nvPicPr>
          <p:cNvPr id="16386" name="Picture 2" descr="http://4.bp.blogspot.com/__FB9waRXJB0/S-iDlx4KhiI/AAAAAAAACY4/8qVsZF_iVck/s1600/zclint-eastwood-dirty-har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3714750" cy="2857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3600198831"/>
              </p:ext>
            </p:extLst>
          </p:nvPr>
        </p:nvGraphicFramePr>
        <p:xfrm>
          <a:off x="3962400" y="3200400"/>
          <a:ext cx="4876800" cy="1630679"/>
        </p:xfrm>
        <a:graphic>
          <a:graphicData uri="http://schemas.openxmlformats.org/drawingml/2006/table">
            <a:tbl>
              <a:tblPr bandRow="1">
                <a:tableStyleId>{5C22544A-7EE6-4342-B048-85BDC9FD1C3A}</a:tableStyleId>
              </a:tblPr>
              <a:tblGrid>
                <a:gridCol w="1905000"/>
                <a:gridCol w="2971800"/>
              </a:tblGrid>
              <a:tr h="370840">
                <a:tc>
                  <a:txBody>
                    <a:bodyPr/>
                    <a:lstStyle/>
                    <a:p>
                      <a:r>
                        <a:rPr lang="en-US" sz="1400" b="1" dirty="0" smtClean="0"/>
                        <a:t>Line of work</a:t>
                      </a:r>
                      <a:endParaRPr lang="en-US" sz="1400" b="1" dirty="0"/>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r>
                        <a:rPr lang="en-US" sz="1400" dirty="0" smtClean="0"/>
                        <a:t>Public</a:t>
                      </a:r>
                      <a:r>
                        <a:rPr lang="en-US" sz="1400" baseline="0" dirty="0" smtClean="0"/>
                        <a:t> Safety</a:t>
                      </a:r>
                      <a:endParaRPr lang="en-US" sz="1400" dirty="0" smtClean="0"/>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r>
              <a:tr h="370840">
                <a:tc>
                  <a:txBody>
                    <a:bodyPr/>
                    <a:lstStyle/>
                    <a:p>
                      <a:r>
                        <a:rPr lang="en-US" sz="1400" b="1" dirty="0" smtClean="0"/>
                        <a:t>why would someone come to you</a:t>
                      </a:r>
                      <a:endParaRPr lang="en-US" sz="1400" b="1" dirty="0"/>
                    </a:p>
                  </a:txBody>
                  <a:tcPr>
                    <a:lnL w="381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lnR w="38100" cap="flat" cmpd="sng" algn="ctr">
                      <a:solidFill>
                        <a:schemeClr val="bg1"/>
                      </a:solidFill>
                      <a:prstDash val="solid"/>
                      <a:round/>
                      <a:headEnd type="none" w="med" len="med"/>
                      <a:tailEnd type="none" w="med" len="med"/>
                    </a:lnR>
                  </a:tcPr>
                </a:tc>
              </a:tr>
              <a:tr h="370840">
                <a:tc>
                  <a:txBody>
                    <a:bodyPr/>
                    <a:lstStyle/>
                    <a:p>
                      <a:r>
                        <a:rPr lang="en-US" sz="1400" b="1" dirty="0" smtClean="0"/>
                        <a:t>Hobby</a:t>
                      </a:r>
                      <a:endParaRPr lang="en-US" sz="1400" b="1" dirty="0"/>
                    </a:p>
                  </a:txBody>
                  <a:tcPr>
                    <a:lnL w="381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lnR w="38100" cap="flat" cmpd="sng" algn="ctr">
                      <a:solidFill>
                        <a:schemeClr val="bg1"/>
                      </a:solidFill>
                      <a:prstDash val="solid"/>
                      <a:round/>
                      <a:headEnd type="none" w="med" len="med"/>
                      <a:tailEnd type="none" w="med" len="med"/>
                    </a:ln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Contact Information</a:t>
                      </a: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17698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a typeface="Calibri"/>
              </a:rPr>
              <a:t>Jeff Robinson</a:t>
            </a:r>
            <a:br>
              <a:rPr lang="en-US" dirty="0">
                <a:ea typeface="Calibri"/>
              </a:rPr>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0192567"/>
              </p:ext>
            </p:extLst>
          </p:nvPr>
        </p:nvGraphicFramePr>
        <p:xfrm>
          <a:off x="3048000" y="1676400"/>
          <a:ext cx="5257800" cy="4450728"/>
        </p:xfrm>
        <a:graphic>
          <a:graphicData uri="http://schemas.openxmlformats.org/drawingml/2006/table">
            <a:tbl>
              <a:tblPr bandRow="1">
                <a:tableStyleId>{5C22544A-7EE6-4342-B048-85BDC9FD1C3A}</a:tableStyleId>
              </a:tblPr>
              <a:tblGrid>
                <a:gridCol w="2628900"/>
                <a:gridCol w="2628900"/>
              </a:tblGrid>
              <a:tr h="1139416">
                <a:tc>
                  <a:txBody>
                    <a:bodyPr/>
                    <a:lstStyle/>
                    <a:p>
                      <a:r>
                        <a:rPr lang="en-US" sz="1600" b="1" dirty="0" smtClean="0"/>
                        <a:t>Line of work</a:t>
                      </a:r>
                      <a:endParaRPr lang="en-US" sz="1600" b="1"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ea typeface="Calibri"/>
                        </a:rPr>
                        <a:t>Partner at Barber, </a:t>
                      </a:r>
                      <a:r>
                        <a:rPr lang="en-US" sz="1600" dirty="0" err="1" smtClean="0">
                          <a:ea typeface="Calibri"/>
                        </a:rPr>
                        <a:t>Kaper</a:t>
                      </a:r>
                      <a:r>
                        <a:rPr lang="en-US" sz="1600" dirty="0" smtClean="0">
                          <a:ea typeface="Calibri"/>
                        </a:rPr>
                        <a:t>, </a:t>
                      </a:r>
                      <a:r>
                        <a:rPr lang="en-US" sz="1600" dirty="0" err="1" smtClean="0">
                          <a:ea typeface="Calibri"/>
                        </a:rPr>
                        <a:t>Stamm</a:t>
                      </a:r>
                      <a:r>
                        <a:rPr lang="en-US" sz="1600" dirty="0" smtClean="0">
                          <a:ea typeface="Calibri"/>
                        </a:rPr>
                        <a:t> ,Robinson &amp; </a:t>
                      </a:r>
                      <a:r>
                        <a:rPr lang="en-US" sz="1600" dirty="0" err="1" smtClean="0">
                          <a:ea typeface="Calibri"/>
                        </a:rPr>
                        <a:t>McWatters</a:t>
                      </a:r>
                      <a:endParaRPr lang="en-US" sz="1600" baseline="0" dirty="0" smtClean="0"/>
                    </a:p>
                  </a:txBody>
                  <a:tcPr/>
                </a:tc>
              </a:tr>
              <a:tr h="1981200">
                <a:tc>
                  <a:txBody>
                    <a:bodyPr/>
                    <a:lstStyle/>
                    <a:p>
                      <a:r>
                        <a:rPr lang="en-US" sz="1600" b="1" dirty="0" smtClean="0"/>
                        <a:t>why would someone come to you</a:t>
                      </a:r>
                      <a:endParaRPr lang="en-US" sz="1600" b="1" dirty="0"/>
                    </a:p>
                  </a:txBody>
                  <a:tcPr/>
                </a:tc>
                <a:tc>
                  <a:txBody>
                    <a:bodyPr/>
                    <a:lstStyle/>
                    <a:p>
                      <a:r>
                        <a:rPr lang="en-US" sz="1600" b="0" baseline="0" dirty="0" smtClean="0"/>
                        <a:t>Legal issues concerning </a:t>
                      </a:r>
                      <a:r>
                        <a:rPr lang="en-US" sz="1600" b="0" dirty="0" smtClean="0"/>
                        <a:t>Adoptions,</a:t>
                      </a:r>
                      <a:r>
                        <a:rPr lang="en-US" sz="1600" b="0" baseline="0" dirty="0" smtClean="0"/>
                        <a:t> </a:t>
                      </a:r>
                      <a:r>
                        <a:rPr lang="en-US" sz="1600" b="0" dirty="0" smtClean="0"/>
                        <a:t>Closings, Collections, Estate Law, Estate Planning, Family Law, Incorporations, Insurance Law, Power of Attorney, Trusts, Wills,</a:t>
                      </a:r>
                      <a:r>
                        <a:rPr lang="en-US" sz="1600" b="0" baseline="0" dirty="0" smtClean="0"/>
                        <a:t> </a:t>
                      </a:r>
                      <a:r>
                        <a:rPr lang="en-US" sz="1600" b="0" dirty="0" smtClean="0"/>
                        <a:t>Zoning</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r>
              <a:tr h="396240">
                <a:tc>
                  <a:txBody>
                    <a:bodyPr/>
                    <a:lstStyle/>
                    <a:p>
                      <a:r>
                        <a:rPr lang="en-US" sz="1600" b="1" dirty="0" smtClean="0"/>
                        <a:t>Hobby</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Golf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r>
              <a:tr h="690033">
                <a:tc>
                  <a:txBody>
                    <a:bodyPr/>
                    <a:lstStyle/>
                    <a:p>
                      <a:r>
                        <a:rPr lang="en-US" sz="1600" b="1" dirty="0" smtClean="0"/>
                        <a:t>Contact Information</a:t>
                      </a:r>
                      <a:endParaRPr lang="en-US" sz="1600" b="1" dirty="0"/>
                    </a:p>
                  </a:txBody>
                  <a:tcPr/>
                </a:tc>
                <a:tc>
                  <a:txBody>
                    <a:bodyPr/>
                    <a:lstStyle/>
                    <a:p>
                      <a:pPr marL="0" marR="0">
                        <a:spcBef>
                          <a:spcPts val="0"/>
                        </a:spcBef>
                        <a:spcAft>
                          <a:spcPts val="0"/>
                        </a:spcAft>
                      </a:pPr>
                      <a:r>
                        <a:rPr lang="en-US" sz="1600" dirty="0" smtClean="0">
                          <a:ea typeface="Calibri"/>
                        </a:rPr>
                        <a:t>419 337- 5065;  e-mail: </a:t>
                      </a:r>
                      <a:r>
                        <a:rPr lang="en-US" sz="1600" u="sng" dirty="0" smtClean="0">
                          <a:solidFill>
                            <a:srgbClr val="0000FF"/>
                          </a:solidFill>
                          <a:ea typeface="Calibri"/>
                          <a:hlinkClick r:id="rId2"/>
                        </a:rPr>
                        <a:t>jrobinson@bksr.org</a:t>
                      </a:r>
                      <a:endParaRPr lang="en-US" sz="1600" dirty="0">
                        <a:ea typeface="Calibri"/>
                      </a:endParaRPr>
                    </a:p>
                  </a:txBody>
                  <a:tcPr/>
                </a:tc>
              </a:tr>
            </a:tbl>
          </a:graphicData>
        </a:graphic>
      </p:graphicFrame>
    </p:spTree>
    <p:extLst>
      <p:ext uri="{BB962C8B-B14F-4D97-AF65-F5344CB8AC3E}">
        <p14:creationId xmlns:p14="http://schemas.microsoft.com/office/powerpoint/2010/main" val="346514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264555"/>
            <a:ext cx="4572000" cy="1554162"/>
          </a:xfrm>
        </p:spPr>
        <p:txBody>
          <a:bodyPr>
            <a:normAutofit/>
          </a:bodyPr>
          <a:lstStyle/>
          <a:p>
            <a:r>
              <a:rPr lang="en-US" dirty="0" smtClean="0"/>
              <a:t>Bill </a:t>
            </a:r>
            <a:r>
              <a:rPr lang="en-US" dirty="0" err="1" smtClean="0"/>
              <a:t>Strayer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 y="274320"/>
            <a:ext cx="4409440" cy="3307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487122766"/>
              </p:ext>
            </p:extLst>
          </p:nvPr>
        </p:nvGraphicFramePr>
        <p:xfrm>
          <a:off x="4267200" y="2895600"/>
          <a:ext cx="4572000" cy="2138679"/>
        </p:xfrm>
        <a:graphic>
          <a:graphicData uri="http://schemas.openxmlformats.org/drawingml/2006/table">
            <a:tbl>
              <a:tblPr bandRow="1">
                <a:tableStyleId>{5C22544A-7EE6-4342-B048-85BDC9FD1C3A}</a:tableStyleId>
              </a:tblPr>
              <a:tblGrid>
                <a:gridCol w="2286000"/>
                <a:gridCol w="2286000"/>
              </a:tblGrid>
              <a:tr h="0">
                <a:tc>
                  <a:txBody>
                    <a:bodyPr/>
                    <a:lstStyle/>
                    <a:p>
                      <a:r>
                        <a:rPr lang="en-US" sz="1400" b="1" dirty="0" smtClean="0">
                          <a:latin typeface="+mn-lt"/>
                        </a:rPr>
                        <a:t>Line of work</a:t>
                      </a:r>
                      <a:endParaRPr lang="en-US" sz="1400" b="1" dirty="0">
                        <a:latin typeface="+mn-lt"/>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r>
                        <a:rPr lang="en-US" sz="1400" dirty="0" smtClean="0">
                          <a:solidFill>
                            <a:srgbClr val="000000"/>
                          </a:solidFill>
                          <a:latin typeface="+mn-lt"/>
                          <a:ea typeface="Times New Roman"/>
                        </a:rPr>
                        <a:t>Retired from banking in 1983 as Senior Vice Pres. after 36 years.</a:t>
                      </a:r>
                      <a:endParaRPr lang="en-US" sz="1400" dirty="0" smtClean="0">
                        <a:latin typeface="+mn-lt"/>
                      </a:endParaRP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r>
              <a:tr h="370840">
                <a:tc>
                  <a:txBody>
                    <a:bodyPr/>
                    <a:lstStyle/>
                    <a:p>
                      <a:r>
                        <a:rPr lang="en-US" sz="1400" b="1" dirty="0" smtClean="0">
                          <a:latin typeface="+mn-lt"/>
                        </a:rPr>
                        <a:t>why would someone come to you</a:t>
                      </a:r>
                      <a:endParaRPr lang="en-US" sz="1400" b="1" dirty="0">
                        <a:latin typeface="+mn-lt"/>
                      </a:endParaRPr>
                    </a:p>
                  </a:txBody>
                  <a:tcPr>
                    <a:lnL w="381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mn-lt"/>
                      </a:endParaRPr>
                    </a:p>
                  </a:txBody>
                  <a:tcPr>
                    <a:lnR w="38100" cap="flat" cmpd="sng" algn="ctr">
                      <a:solidFill>
                        <a:schemeClr val="bg1"/>
                      </a:solidFill>
                      <a:prstDash val="solid"/>
                      <a:round/>
                      <a:headEnd type="none" w="med" len="med"/>
                      <a:tailEnd type="none" w="med" len="med"/>
                    </a:lnR>
                  </a:tcPr>
                </a:tc>
              </a:tr>
              <a:tr h="370840">
                <a:tc>
                  <a:txBody>
                    <a:bodyPr/>
                    <a:lstStyle/>
                    <a:p>
                      <a:r>
                        <a:rPr lang="en-US" sz="1400" b="1" dirty="0" smtClean="0">
                          <a:latin typeface="+mn-lt"/>
                        </a:rPr>
                        <a:t>Hobby</a:t>
                      </a:r>
                      <a:endParaRPr lang="en-US" sz="1400" b="1" dirty="0">
                        <a:latin typeface="+mn-lt"/>
                      </a:endParaRPr>
                    </a:p>
                  </a:txBody>
                  <a:tcPr>
                    <a:lnL w="381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n-lt"/>
                          <a:ea typeface="Times New Roman"/>
                        </a:rPr>
                        <a:t>Now Reading, Learning cooking and watching golf.</a:t>
                      </a:r>
                      <a:endParaRPr lang="en-US" sz="1400" dirty="0" smtClean="0">
                        <a:latin typeface="+mn-lt"/>
                      </a:endParaRPr>
                    </a:p>
                  </a:txBody>
                  <a:tcPr>
                    <a:lnR w="38100" cap="flat" cmpd="sng" algn="ctr">
                      <a:solidFill>
                        <a:schemeClr val="bg1"/>
                      </a:solidFill>
                      <a:prstDash val="solid"/>
                      <a:round/>
                      <a:headEnd type="none" w="med" len="med"/>
                      <a:tailEnd type="none" w="med" len="med"/>
                    </a:lnR>
                  </a:tcPr>
                </a:tc>
              </a:tr>
              <a:tr h="370840">
                <a:tc>
                  <a:txBody>
                    <a:bodyPr/>
                    <a:lstStyle/>
                    <a:p>
                      <a:r>
                        <a:rPr lang="en-US" sz="1400" b="1" dirty="0" smtClean="0">
                          <a:latin typeface="+mn-lt"/>
                        </a:rPr>
                        <a:t>Contact Information</a:t>
                      </a:r>
                      <a:endParaRPr lang="en-US" sz="1400" b="1" dirty="0">
                        <a:latin typeface="+mn-lt"/>
                      </a:endParaRP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mn-lt"/>
                      </a:endParaRP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1500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74638"/>
            <a:ext cx="5410200" cy="1143000"/>
          </a:xfrm>
        </p:spPr>
        <p:txBody>
          <a:bodyPr/>
          <a:lstStyle/>
          <a:p>
            <a:r>
              <a:rPr lang="en-US" dirty="0" smtClean="0"/>
              <a:t>Larry </a:t>
            </a:r>
            <a:r>
              <a:rPr lang="en-US" dirty="0" err="1" smtClean="0"/>
              <a:t>Lammon</a:t>
            </a:r>
            <a:r>
              <a:rPr lang="en-US" dirty="0" smtClean="0"/>
              <a:t> II</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86145214"/>
              </p:ext>
            </p:extLst>
          </p:nvPr>
        </p:nvGraphicFramePr>
        <p:xfrm>
          <a:off x="3657600" y="2286000"/>
          <a:ext cx="5029200" cy="1899920"/>
        </p:xfrm>
        <a:graphic>
          <a:graphicData uri="http://schemas.openxmlformats.org/drawingml/2006/table">
            <a:tbl>
              <a:tblPr bandRow="1">
                <a:tableStyleId>{5C22544A-7EE6-4342-B048-85BDC9FD1C3A}</a:tableStyleId>
              </a:tblPr>
              <a:tblGrid>
                <a:gridCol w="2514600"/>
                <a:gridCol w="2514600"/>
              </a:tblGrid>
              <a:tr h="370840">
                <a:tc>
                  <a:txBody>
                    <a:bodyPr/>
                    <a:lstStyle/>
                    <a:p>
                      <a:r>
                        <a:rPr lang="en-US" sz="1400" b="1" dirty="0" smtClean="0"/>
                        <a:t>Line of work</a:t>
                      </a:r>
                      <a:endParaRPr lang="en-US" sz="1400" b="1"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0" dirty="0" smtClean="0"/>
                        <a:t>President</a:t>
                      </a:r>
                      <a:r>
                        <a:rPr lang="en-US" sz="1600" b="0" baseline="0" dirty="0" smtClean="0"/>
                        <a:t> of </a:t>
                      </a:r>
                      <a:r>
                        <a:rPr lang="en-US" sz="1600" b="0" dirty="0" smtClean="0"/>
                        <a:t>Wayne </a:t>
                      </a:r>
                      <a:r>
                        <a:rPr lang="en-US" sz="1600" b="0" dirty="0" err="1" smtClean="0"/>
                        <a:t>Lammon</a:t>
                      </a:r>
                      <a:r>
                        <a:rPr lang="en-US" sz="1600" b="0" dirty="0" smtClean="0"/>
                        <a:t> and Sons Inc.</a:t>
                      </a:r>
                      <a:r>
                        <a:rPr lang="en-US" sz="1600" b="0" baseline="0" dirty="0" smtClean="0"/>
                        <a:t> </a:t>
                      </a:r>
                    </a:p>
                  </a:txBody>
                  <a:tcPr/>
                </a:tc>
              </a:tr>
              <a:tr h="370840">
                <a:tc>
                  <a:txBody>
                    <a:bodyPr/>
                    <a:lstStyle/>
                    <a:p>
                      <a:r>
                        <a:rPr lang="en-US" sz="1400" b="1" dirty="0" smtClean="0"/>
                        <a:t>why would someone come to you</a:t>
                      </a:r>
                      <a:endParaRPr lang="en-US" sz="1400" b="1"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0" baseline="0" dirty="0" smtClean="0"/>
                        <a:t>Dealing with </a:t>
                      </a:r>
                      <a:r>
                        <a:rPr lang="en-US" sz="1600" b="0" dirty="0" smtClean="0"/>
                        <a:t>Office Space for rent</a:t>
                      </a:r>
                      <a:r>
                        <a:rPr lang="en-US" sz="1600" b="0" baseline="0" dirty="0" smtClean="0"/>
                        <a:t> and </a:t>
                      </a:r>
                      <a:r>
                        <a:rPr lang="en-US" sz="1600" b="0" dirty="0" smtClean="0"/>
                        <a:t>Used Cars</a:t>
                      </a:r>
                    </a:p>
                  </a:txBody>
                  <a:tcPr/>
                </a:tc>
              </a:tr>
              <a:tr h="370840">
                <a:tc>
                  <a:txBody>
                    <a:bodyPr/>
                    <a:lstStyle/>
                    <a:p>
                      <a:r>
                        <a:rPr lang="en-US" sz="1400" b="1" dirty="0" smtClean="0"/>
                        <a:t>Hobby</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smtClean="0"/>
                    </a:p>
                  </a:txBody>
                  <a:tcPr/>
                </a:tc>
              </a:tr>
              <a:tr h="370840">
                <a:tc>
                  <a:txBody>
                    <a:bodyPr/>
                    <a:lstStyle/>
                    <a:p>
                      <a:r>
                        <a:rPr lang="en-US" sz="1400" b="1" dirty="0" smtClean="0"/>
                        <a:t>Contact Information</a:t>
                      </a:r>
                      <a:endParaRPr lang="en-US" sz="1400" b="1"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0" dirty="0" smtClean="0"/>
                        <a:t>419-335-7700</a:t>
                      </a:r>
                    </a:p>
                  </a:txBody>
                  <a:tcPr/>
                </a:tc>
              </a:tr>
            </a:tbl>
          </a:graphicData>
        </a:graphic>
      </p:graphicFrame>
    </p:spTree>
    <p:extLst>
      <p:ext uri="{BB962C8B-B14F-4D97-AF65-F5344CB8AC3E}">
        <p14:creationId xmlns:p14="http://schemas.microsoft.com/office/powerpoint/2010/main" val="1732552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6100" y="274638"/>
            <a:ext cx="5600700" cy="1143000"/>
          </a:xfrm>
        </p:spPr>
        <p:txBody>
          <a:bodyPr/>
          <a:lstStyle/>
          <a:p>
            <a:r>
              <a:rPr lang="en-US" dirty="0" smtClean="0"/>
              <a:t>Gary Keyes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 y="274320"/>
            <a:ext cx="30861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1133122253"/>
              </p:ext>
            </p:extLst>
          </p:nvPr>
        </p:nvGraphicFramePr>
        <p:xfrm>
          <a:off x="3886200" y="1935480"/>
          <a:ext cx="5029200" cy="2418079"/>
        </p:xfrm>
        <a:graphic>
          <a:graphicData uri="http://schemas.openxmlformats.org/drawingml/2006/table">
            <a:tbl>
              <a:tblPr bandRow="1">
                <a:tableStyleId>{5C22544A-7EE6-4342-B048-85BDC9FD1C3A}</a:tableStyleId>
              </a:tblPr>
              <a:tblGrid>
                <a:gridCol w="1724297"/>
                <a:gridCol w="3304903"/>
              </a:tblGrid>
              <a:tr h="370840">
                <a:tc>
                  <a:txBody>
                    <a:bodyPr/>
                    <a:lstStyle/>
                    <a:p>
                      <a:r>
                        <a:rPr lang="en-US" sz="1400" b="1" dirty="0" smtClean="0"/>
                        <a:t>Line of work</a:t>
                      </a:r>
                      <a:endParaRPr lang="en-US" sz="1400" b="1" dirty="0"/>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r>
                        <a:rPr lang="en-US" sz="1400" b="0" dirty="0" smtClean="0">
                          <a:latin typeface="+mn-lt"/>
                          <a:ea typeface="Calibri"/>
                        </a:rPr>
                        <a:t>Area Manager at Toledo Edison/ A First Energy Company</a:t>
                      </a:r>
                      <a:endParaRPr lang="en-US" sz="1400" b="0" dirty="0" smtClean="0">
                        <a:latin typeface="+mn-lt"/>
                      </a:endParaRP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r>
              <a:tr h="370840">
                <a:tc>
                  <a:txBody>
                    <a:bodyPr/>
                    <a:lstStyle/>
                    <a:p>
                      <a:r>
                        <a:rPr lang="en-US" sz="1400" b="1" dirty="0" smtClean="0"/>
                        <a:t>why would someone come to you</a:t>
                      </a:r>
                      <a:endParaRPr lang="en-US" sz="1400" b="1" dirty="0"/>
                    </a:p>
                  </a:txBody>
                  <a:tcPr>
                    <a:lnL w="381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latin typeface="+mn-lt"/>
                          <a:ea typeface="Calibri"/>
                        </a:rPr>
                        <a:t>Work with Government Officials from Williams, Fulton and Defiance Counties....deal with Street Lighting, Media Relations, Economic Development, Billing Issues, and other issues</a:t>
                      </a:r>
                      <a:endParaRPr lang="en-US" sz="1400" b="0" dirty="0" smtClean="0">
                        <a:latin typeface="+mn-lt"/>
                      </a:endParaRPr>
                    </a:p>
                  </a:txBody>
                  <a:tcPr>
                    <a:lnR w="38100" cap="flat" cmpd="sng" algn="ctr">
                      <a:solidFill>
                        <a:schemeClr val="bg1"/>
                      </a:solidFill>
                      <a:prstDash val="solid"/>
                      <a:round/>
                      <a:headEnd type="none" w="med" len="med"/>
                      <a:tailEnd type="none" w="med" len="med"/>
                    </a:lnR>
                  </a:tcPr>
                </a:tc>
              </a:tr>
              <a:tr h="370840">
                <a:tc>
                  <a:txBody>
                    <a:bodyPr/>
                    <a:lstStyle/>
                    <a:p>
                      <a:r>
                        <a:rPr lang="en-US" sz="1400" b="1" dirty="0" smtClean="0"/>
                        <a:t>Hobby</a:t>
                      </a:r>
                      <a:endParaRPr lang="en-US" sz="1400" b="1" dirty="0"/>
                    </a:p>
                  </a:txBody>
                  <a:tcPr>
                    <a:lnL w="381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latin typeface="+mn-lt"/>
                          <a:ea typeface="Calibri"/>
                        </a:rPr>
                        <a:t>419-249-4156</a:t>
                      </a:r>
                      <a:endParaRPr lang="en-US" sz="1400" b="0" dirty="0" smtClean="0">
                        <a:latin typeface="+mn-lt"/>
                      </a:endParaRPr>
                    </a:p>
                  </a:txBody>
                  <a:tcPr>
                    <a:lnR w="38100" cap="flat" cmpd="sng" algn="ctr">
                      <a:solidFill>
                        <a:schemeClr val="bg1"/>
                      </a:solidFill>
                      <a:prstDash val="solid"/>
                      <a:round/>
                      <a:headEnd type="none" w="med" len="med"/>
                      <a:tailEnd type="none" w="med" len="med"/>
                    </a:lnR>
                  </a:tcPr>
                </a:tc>
              </a:tr>
              <a:tr h="370840">
                <a:tc>
                  <a:txBody>
                    <a:bodyPr/>
                    <a:lstStyle/>
                    <a:p>
                      <a:r>
                        <a:rPr lang="en-US" sz="1400" b="1" dirty="0" smtClean="0"/>
                        <a:t>Contact Information</a:t>
                      </a:r>
                      <a:endParaRPr lang="en-US" sz="1400" b="1"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latin typeface="+mn-lt"/>
                          <a:ea typeface="Calibri"/>
                        </a:rPr>
                        <a:t>motorcycle riding</a:t>
                      </a:r>
                      <a:endParaRPr lang="en-US" sz="1400" b="0" dirty="0" smtClean="0">
                        <a:latin typeface="+mn-lt"/>
                      </a:endParaRP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2463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74638"/>
            <a:ext cx="5105400" cy="1143000"/>
          </a:xfrm>
        </p:spPr>
        <p:txBody>
          <a:bodyPr/>
          <a:lstStyle/>
          <a:p>
            <a:r>
              <a:rPr lang="en-US" dirty="0" smtClean="0"/>
              <a:t>Dr. James Williams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878"/>
            <a:ext cx="3619500"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376691712"/>
              </p:ext>
            </p:extLst>
          </p:nvPr>
        </p:nvGraphicFramePr>
        <p:xfrm>
          <a:off x="3893820" y="1828800"/>
          <a:ext cx="5029200" cy="4206240"/>
        </p:xfrm>
        <a:graphic>
          <a:graphicData uri="http://schemas.openxmlformats.org/drawingml/2006/table">
            <a:tbl>
              <a:tblPr bandRow="1">
                <a:tableStyleId>{5C22544A-7EE6-4342-B048-85BDC9FD1C3A}</a:tableStyleId>
              </a:tblPr>
              <a:tblGrid>
                <a:gridCol w="1724297"/>
                <a:gridCol w="3304903"/>
              </a:tblGrid>
              <a:tr h="370840">
                <a:tc>
                  <a:txBody>
                    <a:bodyPr/>
                    <a:lstStyle/>
                    <a:p>
                      <a:r>
                        <a:rPr lang="en-US" sz="1400" b="1" dirty="0" smtClean="0"/>
                        <a:t>Line of work</a:t>
                      </a:r>
                      <a:endParaRPr lang="en-US" sz="1400" b="1" dirty="0"/>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a:ea typeface="Calibri"/>
                        </a:rPr>
                        <a:t>Owner and Treating Physician</a:t>
                      </a:r>
                      <a:r>
                        <a:rPr lang="en-US" sz="1400" baseline="0" dirty="0" smtClean="0">
                          <a:latin typeface="+mn-lt"/>
                          <a:ea typeface="+mn-ea"/>
                        </a:rPr>
                        <a:t> of </a:t>
                      </a:r>
                      <a:r>
                        <a:rPr lang="en-US" sz="1400" dirty="0" smtClean="0">
                          <a:latin typeface="Arial"/>
                          <a:ea typeface="Calibri"/>
                        </a:rPr>
                        <a:t>Tri-County Chiropractic Clinic</a:t>
                      </a:r>
                      <a:endParaRPr lang="en-US" sz="1400" dirty="0" smtClean="0">
                        <a:ea typeface="Calibri"/>
                      </a:endParaRP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r>
              <a:tr h="370840">
                <a:tc>
                  <a:txBody>
                    <a:bodyPr/>
                    <a:lstStyle/>
                    <a:p>
                      <a:r>
                        <a:rPr lang="en-US" sz="1400" b="1" dirty="0" smtClean="0"/>
                        <a:t>why would someone come to you</a:t>
                      </a:r>
                      <a:endParaRPr lang="en-US" sz="1400" b="1" dirty="0"/>
                    </a:p>
                  </a:txBody>
                  <a:tcPr>
                    <a:lnL w="381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a:ea typeface="Calibri"/>
                        </a:rPr>
                        <a:t>I treat neck and back injuries as well as other musculoskeletal injuries.  I perform DOT physicals and Sports physicals.  My clinic includes a well equipped physical therapy suite.  I specialize in neurology and perform advanced nerve testing in the form of needle EMG’s and NCV’s.  In addition, I have advanced training in the treatment of Childhood Neurobehavioral Disorders to include ADHD, OCD, Autism, and </a:t>
                      </a:r>
                      <a:r>
                        <a:rPr lang="en-US" sz="1400" dirty="0" err="1" smtClean="0">
                          <a:latin typeface="Arial"/>
                          <a:ea typeface="Calibri"/>
                        </a:rPr>
                        <a:t>Aspergers</a:t>
                      </a:r>
                      <a:r>
                        <a:rPr lang="en-US" sz="1400" dirty="0" smtClean="0">
                          <a:latin typeface="Arial"/>
                          <a:ea typeface="Calibri"/>
                        </a:rPr>
                        <a:t>.</a:t>
                      </a:r>
                      <a:endParaRPr lang="en-US" sz="1400" dirty="0" smtClean="0">
                        <a:ea typeface="Calibri"/>
                      </a:endParaRPr>
                    </a:p>
                  </a:txBody>
                  <a:tcPr>
                    <a:lnR w="38100" cap="flat" cmpd="sng" algn="ctr">
                      <a:solidFill>
                        <a:schemeClr val="bg1"/>
                      </a:solidFill>
                      <a:prstDash val="solid"/>
                      <a:round/>
                      <a:headEnd type="none" w="med" len="med"/>
                      <a:tailEnd type="none" w="med" len="med"/>
                    </a:lnR>
                  </a:tcPr>
                </a:tc>
              </a:tr>
              <a:tr h="370840">
                <a:tc>
                  <a:txBody>
                    <a:bodyPr/>
                    <a:lstStyle/>
                    <a:p>
                      <a:r>
                        <a:rPr lang="en-US" sz="1400" b="1" dirty="0" smtClean="0"/>
                        <a:t>Hobby</a:t>
                      </a:r>
                      <a:endParaRPr lang="en-US" sz="1400" b="1" dirty="0"/>
                    </a:p>
                  </a:txBody>
                  <a:tcPr>
                    <a:lnL w="38100" cap="flat" cmpd="sng" algn="ctr">
                      <a:solidFill>
                        <a:schemeClr val="bg1"/>
                      </a:solidFill>
                      <a:prstDash val="solid"/>
                      <a:round/>
                      <a:headEnd type="none" w="med" len="med"/>
                      <a:tailEnd type="none" w="med" len="med"/>
                    </a:lnL>
                  </a:tcPr>
                </a:tc>
                <a:tc>
                  <a:txBody>
                    <a:bodyPr/>
                    <a:lstStyle/>
                    <a:p>
                      <a:pPr marL="0" marR="0">
                        <a:spcBef>
                          <a:spcPts val="0"/>
                        </a:spcBef>
                        <a:spcAft>
                          <a:spcPts val="0"/>
                        </a:spcAft>
                      </a:pPr>
                      <a:r>
                        <a:rPr lang="en-US" sz="1400" dirty="0" smtClean="0">
                          <a:latin typeface="Arial"/>
                          <a:ea typeface="Calibri"/>
                        </a:rPr>
                        <a:t>Play electric bass and drums in a band called “Linden Street”.</a:t>
                      </a:r>
                      <a:endParaRPr lang="en-US" sz="1400" dirty="0" smtClean="0">
                        <a:ea typeface="Calibri"/>
                      </a:endParaRPr>
                    </a:p>
                  </a:txBody>
                  <a:tcPr>
                    <a:lnR w="38100" cap="flat" cmpd="sng" algn="ctr">
                      <a:solidFill>
                        <a:schemeClr val="bg1"/>
                      </a:solidFill>
                      <a:prstDash val="solid"/>
                      <a:round/>
                      <a:headEnd type="none" w="med" len="med"/>
                      <a:tailEnd type="none" w="med" len="med"/>
                    </a:lnR>
                  </a:tcPr>
                </a:tc>
              </a:tr>
              <a:tr h="370840">
                <a:tc>
                  <a:txBody>
                    <a:bodyPr/>
                    <a:lstStyle/>
                    <a:p>
                      <a:r>
                        <a:rPr lang="en-US" sz="1400" b="1" dirty="0" smtClean="0"/>
                        <a:t>Contact Information</a:t>
                      </a:r>
                      <a:endParaRPr lang="en-US" sz="1400" b="1"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dirty="0" smtClean="0">
                          <a:latin typeface="Arial"/>
                          <a:ea typeface="Calibri"/>
                        </a:rPr>
                        <a:t>Phone: (419)335-2225</a:t>
                      </a:r>
                      <a:endParaRPr lang="en-US" sz="1400" dirty="0" smtClean="0">
                        <a:ea typeface="Calibri"/>
                      </a:endParaRPr>
                    </a:p>
                    <a:p>
                      <a:pPr marL="0" marR="0">
                        <a:spcBef>
                          <a:spcPts val="0"/>
                        </a:spcBef>
                        <a:spcAft>
                          <a:spcPts val="0"/>
                        </a:spcAft>
                      </a:pPr>
                      <a:r>
                        <a:rPr lang="en-US" sz="1400" dirty="0" smtClean="0">
                          <a:latin typeface="Arial"/>
                          <a:ea typeface="Calibri"/>
                        </a:rPr>
                        <a:t>Website: </a:t>
                      </a:r>
                      <a:r>
                        <a:rPr lang="en-US" sz="1400" u="sng" dirty="0" smtClean="0">
                          <a:latin typeface="Arial"/>
                          <a:ea typeface="Calibri"/>
                          <a:hlinkClick r:id="rId3"/>
                        </a:rPr>
                        <a:t>www.jameswilliamsdc.com</a:t>
                      </a:r>
                      <a:endParaRPr lang="en-US" sz="1400" dirty="0" smtClean="0">
                        <a:ea typeface="Calibri"/>
                      </a:endParaRP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98304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609600"/>
            <a:ext cx="4267200" cy="768971"/>
          </a:xfrm>
        </p:spPr>
        <p:txBody>
          <a:bodyPr>
            <a:normAutofit fontScale="90000"/>
          </a:bodyPr>
          <a:lstStyle/>
          <a:p>
            <a:r>
              <a:rPr lang="en-US" dirty="0">
                <a:ea typeface="Calibri"/>
              </a:rPr>
              <a:t>David Gerken</a:t>
            </a:r>
            <a:br>
              <a:rPr lang="en-US" dirty="0">
                <a:ea typeface="Calibri"/>
              </a:rPr>
            </a:b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426" y="762000"/>
            <a:ext cx="367271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2968158295"/>
              </p:ext>
            </p:extLst>
          </p:nvPr>
        </p:nvGraphicFramePr>
        <p:xfrm>
          <a:off x="3886200" y="2438400"/>
          <a:ext cx="5029200" cy="1777999"/>
        </p:xfrm>
        <a:graphic>
          <a:graphicData uri="http://schemas.openxmlformats.org/drawingml/2006/table">
            <a:tbl>
              <a:tblPr bandRow="1">
                <a:tableStyleId>{5C22544A-7EE6-4342-B048-85BDC9FD1C3A}</a:tableStyleId>
              </a:tblPr>
              <a:tblGrid>
                <a:gridCol w="1724297"/>
                <a:gridCol w="3304903"/>
              </a:tblGrid>
              <a:tr h="370840">
                <a:tc>
                  <a:txBody>
                    <a:bodyPr/>
                    <a:lstStyle/>
                    <a:p>
                      <a:r>
                        <a:rPr lang="en-US" sz="1400" b="1" dirty="0" smtClean="0">
                          <a:solidFill>
                            <a:schemeClr val="tx1"/>
                          </a:solidFill>
                        </a:rPr>
                        <a:t>Line of work</a:t>
                      </a:r>
                      <a:endParaRPr lang="en-US" sz="1400" b="1" dirty="0">
                        <a:solidFill>
                          <a:schemeClr val="tx1"/>
                        </a:solidFill>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ea typeface="Calibri"/>
                        </a:rPr>
                        <a:t>Vice President Corporate Banking Division</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r>
              <a:tr h="370840">
                <a:tc>
                  <a:txBody>
                    <a:bodyPr/>
                    <a:lstStyle/>
                    <a:p>
                      <a:r>
                        <a:rPr lang="en-US" sz="1400" b="1" dirty="0" smtClean="0">
                          <a:solidFill>
                            <a:schemeClr val="tx1"/>
                          </a:solidFill>
                        </a:rPr>
                        <a:t>why would someone come to you</a:t>
                      </a:r>
                      <a:endParaRPr lang="en-US" sz="1400" b="1" dirty="0">
                        <a:solidFill>
                          <a:schemeClr val="tx1"/>
                        </a:solidFill>
                      </a:endParaRPr>
                    </a:p>
                  </a:txBody>
                  <a:tcPr>
                    <a:lnL w="381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ea typeface="Calibri"/>
                        </a:rPr>
                        <a:t>Assist companies  with their banking needs.</a:t>
                      </a:r>
                      <a:endParaRPr lang="en-US" sz="1400" dirty="0" smtClean="0">
                        <a:solidFill>
                          <a:schemeClr val="tx1"/>
                        </a:solidFill>
                      </a:endParaRPr>
                    </a:p>
                  </a:txBody>
                  <a:tcPr>
                    <a:lnR w="38100" cap="flat" cmpd="sng" algn="ctr">
                      <a:solidFill>
                        <a:schemeClr val="bg1"/>
                      </a:solidFill>
                      <a:prstDash val="solid"/>
                      <a:round/>
                      <a:headEnd type="none" w="med" len="med"/>
                      <a:tailEnd type="none" w="med" len="med"/>
                    </a:lnR>
                  </a:tcPr>
                </a:tc>
              </a:tr>
              <a:tr h="370840">
                <a:tc>
                  <a:txBody>
                    <a:bodyPr/>
                    <a:lstStyle/>
                    <a:p>
                      <a:r>
                        <a:rPr lang="en-US" sz="1400" b="1" dirty="0" smtClean="0">
                          <a:solidFill>
                            <a:schemeClr val="tx1"/>
                          </a:solidFill>
                        </a:rPr>
                        <a:t>Hobby</a:t>
                      </a:r>
                      <a:endParaRPr lang="en-US" sz="1400" b="1" dirty="0">
                        <a:solidFill>
                          <a:schemeClr val="tx1"/>
                        </a:solidFill>
                      </a:endParaRPr>
                    </a:p>
                  </a:txBody>
                  <a:tcPr>
                    <a:lnL w="381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ea typeface="Calibri"/>
                        </a:rPr>
                        <a:t>(419) 259-7154</a:t>
                      </a:r>
                      <a:endParaRPr lang="en-US" sz="1400" dirty="0" smtClean="0">
                        <a:solidFill>
                          <a:schemeClr val="tx1"/>
                        </a:solidFill>
                      </a:endParaRPr>
                    </a:p>
                  </a:txBody>
                  <a:tcPr>
                    <a:lnR w="38100" cap="flat" cmpd="sng" algn="ctr">
                      <a:solidFill>
                        <a:schemeClr val="bg1"/>
                      </a:solidFill>
                      <a:prstDash val="solid"/>
                      <a:round/>
                      <a:headEnd type="none" w="med" len="med"/>
                      <a:tailEnd type="none" w="med" len="med"/>
                    </a:lnR>
                  </a:tcPr>
                </a:tc>
              </a:tr>
              <a:tr h="370840">
                <a:tc>
                  <a:txBody>
                    <a:bodyPr/>
                    <a:lstStyle/>
                    <a:p>
                      <a:r>
                        <a:rPr lang="en-US" sz="1400" b="1" dirty="0" smtClean="0">
                          <a:solidFill>
                            <a:schemeClr val="tx1"/>
                          </a:solidFill>
                        </a:rPr>
                        <a:t>Contact Information</a:t>
                      </a:r>
                      <a:endParaRPr lang="en-US" sz="1400" b="1" dirty="0">
                        <a:solidFill>
                          <a:schemeClr val="tx1"/>
                        </a:solidFill>
                      </a:endParaRP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ea typeface="Calibri"/>
                        </a:rPr>
                        <a:t>Enjoy playing golf and spending time with family</a:t>
                      </a: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22262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274638"/>
            <a:ext cx="3810000" cy="1226502"/>
          </a:xfrm>
        </p:spPr>
        <p:txBody>
          <a:bodyPr/>
          <a:lstStyle/>
          <a:p>
            <a:r>
              <a:rPr lang="en-US" dirty="0">
                <a:latin typeface="+mn-lt"/>
                <a:ea typeface="Calibri"/>
              </a:rPr>
              <a:t>Rich Shemak</a:t>
            </a:r>
            <a:endParaRPr lang="en-US" dirty="0">
              <a:latin typeface="+mn-l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57200"/>
            <a:ext cx="4556760" cy="341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3984734444"/>
              </p:ext>
            </p:extLst>
          </p:nvPr>
        </p:nvGraphicFramePr>
        <p:xfrm>
          <a:off x="3200400" y="3048000"/>
          <a:ext cx="5486400" cy="2133599"/>
        </p:xfrm>
        <a:graphic>
          <a:graphicData uri="http://schemas.openxmlformats.org/drawingml/2006/table">
            <a:tbl>
              <a:tblPr bandRow="1">
                <a:tableStyleId>{5C22544A-7EE6-4342-B048-85BDC9FD1C3A}</a:tableStyleId>
              </a:tblPr>
              <a:tblGrid>
                <a:gridCol w="1920240"/>
                <a:gridCol w="3566160"/>
              </a:tblGrid>
              <a:tr h="574214">
                <a:tc>
                  <a:txBody>
                    <a:bodyPr/>
                    <a:lstStyle/>
                    <a:p>
                      <a:r>
                        <a:rPr lang="en-US" sz="1400" b="1" dirty="0" smtClean="0"/>
                        <a:t>Line of work</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a typeface="Calibri"/>
                        </a:rPr>
                        <a:t>Quality Control Manager</a:t>
                      </a:r>
                      <a:r>
                        <a:rPr lang="en-US" sz="1400" baseline="0" dirty="0" smtClean="0">
                          <a:ea typeface="+mn-ea"/>
                        </a:rPr>
                        <a:t> at </a:t>
                      </a:r>
                      <a:r>
                        <a:rPr lang="en-US" sz="1400" dirty="0" smtClean="0">
                          <a:ea typeface="Calibri"/>
                        </a:rPr>
                        <a:t>Don’s Automotive Group</a:t>
                      </a:r>
                    </a:p>
                  </a:txBody>
                  <a:tcPr/>
                </a:tc>
              </a:tr>
              <a:tr h="574214">
                <a:tc>
                  <a:txBody>
                    <a:bodyPr/>
                    <a:lstStyle/>
                    <a:p>
                      <a:r>
                        <a:rPr lang="en-US" sz="1400" b="1" dirty="0" smtClean="0"/>
                        <a:t>why would someone come to you</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a typeface="Calibri"/>
                        </a:rPr>
                        <a:t>New and Used Sales and Leasing</a:t>
                      </a:r>
                    </a:p>
                  </a:txBody>
                  <a:tcPr/>
                </a:tc>
              </a:tr>
              <a:tr h="410957">
                <a:tc>
                  <a:txBody>
                    <a:bodyPr/>
                    <a:lstStyle/>
                    <a:p>
                      <a:r>
                        <a:rPr lang="en-US" sz="1400" b="1" dirty="0" smtClean="0"/>
                        <a:t>Hobby</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a typeface="Calibri"/>
                        </a:rPr>
                        <a:t>Rotarian since 2010</a:t>
                      </a:r>
                    </a:p>
                  </a:txBody>
                  <a:tcPr/>
                </a:tc>
              </a:tr>
              <a:tr h="574214">
                <a:tc>
                  <a:txBody>
                    <a:bodyPr/>
                    <a:lstStyle/>
                    <a:p>
                      <a:r>
                        <a:rPr lang="en-US" sz="1400" b="1" dirty="0" smtClean="0"/>
                        <a:t>Contact Information</a:t>
                      </a:r>
                      <a:endParaRPr lang="en-US" sz="1400" b="1" dirty="0"/>
                    </a:p>
                  </a:txBody>
                  <a:tcPr/>
                </a:tc>
                <a:tc>
                  <a:txBody>
                    <a:bodyPr/>
                    <a:lstStyle/>
                    <a:p>
                      <a:pPr marL="0" marR="0">
                        <a:spcBef>
                          <a:spcPts val="0"/>
                        </a:spcBef>
                        <a:spcAft>
                          <a:spcPts val="0"/>
                        </a:spcAft>
                      </a:pPr>
                      <a:r>
                        <a:rPr lang="en-US" sz="1400" dirty="0" smtClean="0">
                          <a:ea typeface="Calibri"/>
                        </a:rPr>
                        <a:t>Phone: 419-337-3010</a:t>
                      </a:r>
                    </a:p>
                    <a:p>
                      <a:pPr marL="0" marR="0">
                        <a:spcBef>
                          <a:spcPts val="0"/>
                        </a:spcBef>
                        <a:spcAft>
                          <a:spcPts val="0"/>
                        </a:spcAft>
                      </a:pPr>
                      <a:r>
                        <a:rPr lang="en-US" sz="1400" dirty="0" smtClean="0">
                          <a:ea typeface="Calibri"/>
                        </a:rPr>
                        <a:t>Cell: 419-349-4882</a:t>
                      </a:r>
                      <a:endParaRPr lang="en-US" sz="1400" dirty="0" smtClean="0"/>
                    </a:p>
                  </a:txBody>
                  <a:tcPr/>
                </a:tc>
              </a:tr>
            </a:tbl>
          </a:graphicData>
        </a:graphic>
      </p:graphicFrame>
    </p:spTree>
    <p:extLst>
      <p:ext uri="{BB962C8B-B14F-4D97-AF65-F5344CB8AC3E}">
        <p14:creationId xmlns:p14="http://schemas.microsoft.com/office/powerpoint/2010/main" val="4138460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274638"/>
            <a:ext cx="4495800" cy="1143000"/>
          </a:xfrm>
        </p:spPr>
        <p:txBody>
          <a:bodyPr/>
          <a:lstStyle/>
          <a:p>
            <a:r>
              <a:rPr lang="en-US" dirty="0">
                <a:ea typeface="Calibri"/>
              </a:rPr>
              <a:t>Brian Hageman </a:t>
            </a:r>
            <a:endParaRPr lang="en-US" dirty="0"/>
          </a:p>
        </p:txBody>
      </p:sp>
      <p:pic>
        <p:nvPicPr>
          <p:cNvPr id="1026"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252" y="533400"/>
            <a:ext cx="2952956" cy="368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2028237092"/>
              </p:ext>
            </p:extLst>
          </p:nvPr>
        </p:nvGraphicFramePr>
        <p:xfrm>
          <a:off x="3886200" y="1935480"/>
          <a:ext cx="5029200" cy="1630679"/>
        </p:xfrm>
        <a:graphic>
          <a:graphicData uri="http://schemas.openxmlformats.org/drawingml/2006/table">
            <a:tbl>
              <a:tblPr bandRow="1">
                <a:tableStyleId>{5C22544A-7EE6-4342-B048-85BDC9FD1C3A}</a:tableStyleId>
              </a:tblPr>
              <a:tblGrid>
                <a:gridCol w="1724297"/>
                <a:gridCol w="3304903"/>
              </a:tblGrid>
              <a:tr h="370840">
                <a:tc>
                  <a:txBody>
                    <a:bodyPr/>
                    <a:lstStyle/>
                    <a:p>
                      <a:r>
                        <a:rPr lang="en-US" sz="1400" b="1" dirty="0" smtClean="0">
                          <a:solidFill>
                            <a:schemeClr val="tx1"/>
                          </a:solidFill>
                        </a:rPr>
                        <a:t>Line of work</a:t>
                      </a:r>
                      <a:endParaRPr lang="en-US" sz="1400" b="1" dirty="0">
                        <a:solidFill>
                          <a:schemeClr val="tx1"/>
                        </a:solidFill>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r>
                        <a:rPr lang="en-US" sz="1400" dirty="0" smtClean="0">
                          <a:solidFill>
                            <a:schemeClr val="tx1"/>
                          </a:solidFill>
                          <a:ea typeface="Calibri"/>
                        </a:rPr>
                        <a:t>Fifth Third Bank / Mortgage Lender </a:t>
                      </a:r>
                      <a:endParaRPr lang="en-US" sz="1400" dirty="0" smtClean="0">
                        <a:solidFill>
                          <a:schemeClr val="tx1"/>
                        </a:solidFill>
                      </a:endParaRP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r>
              <a:tr h="370840">
                <a:tc>
                  <a:txBody>
                    <a:bodyPr/>
                    <a:lstStyle/>
                    <a:p>
                      <a:r>
                        <a:rPr lang="en-US" sz="1400" b="1" dirty="0" smtClean="0">
                          <a:solidFill>
                            <a:schemeClr val="tx1"/>
                          </a:solidFill>
                        </a:rPr>
                        <a:t>why would someone come to you</a:t>
                      </a:r>
                      <a:endParaRPr lang="en-US" sz="1400" b="1" dirty="0">
                        <a:solidFill>
                          <a:schemeClr val="tx1"/>
                        </a:solidFill>
                      </a:endParaRPr>
                    </a:p>
                  </a:txBody>
                  <a:tcPr>
                    <a:lnL w="381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ea typeface="Calibri"/>
                        </a:rPr>
                        <a:t>Lend money to people who wish to buy homes </a:t>
                      </a:r>
                      <a:endParaRPr lang="en-US" sz="1400" dirty="0" smtClean="0">
                        <a:solidFill>
                          <a:schemeClr val="tx1"/>
                        </a:solidFill>
                      </a:endParaRPr>
                    </a:p>
                  </a:txBody>
                  <a:tcPr>
                    <a:lnR w="38100" cap="flat" cmpd="sng" algn="ctr">
                      <a:solidFill>
                        <a:schemeClr val="bg1"/>
                      </a:solidFill>
                      <a:prstDash val="solid"/>
                      <a:round/>
                      <a:headEnd type="none" w="med" len="med"/>
                      <a:tailEnd type="none" w="med" len="med"/>
                    </a:lnR>
                  </a:tcPr>
                </a:tc>
              </a:tr>
              <a:tr h="370840">
                <a:tc>
                  <a:txBody>
                    <a:bodyPr/>
                    <a:lstStyle/>
                    <a:p>
                      <a:r>
                        <a:rPr lang="en-US" sz="1400" b="1" dirty="0" smtClean="0">
                          <a:solidFill>
                            <a:schemeClr val="tx1"/>
                          </a:solidFill>
                        </a:rPr>
                        <a:t>Hobby</a:t>
                      </a:r>
                      <a:endParaRPr lang="en-US" sz="1400" b="1" dirty="0">
                        <a:solidFill>
                          <a:schemeClr val="tx1"/>
                        </a:solidFill>
                      </a:endParaRPr>
                    </a:p>
                  </a:txBody>
                  <a:tcPr>
                    <a:lnL w="381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ea typeface="Calibri"/>
                        </a:rPr>
                        <a:t>Family, golfing</a:t>
                      </a:r>
                    </a:p>
                  </a:txBody>
                  <a:tcPr>
                    <a:lnR w="38100" cap="flat" cmpd="sng" algn="ctr">
                      <a:solidFill>
                        <a:schemeClr val="bg1"/>
                      </a:solidFill>
                      <a:prstDash val="solid"/>
                      <a:round/>
                      <a:headEnd type="none" w="med" len="med"/>
                      <a:tailEnd type="none" w="med" len="med"/>
                    </a:lnR>
                  </a:tcPr>
                </a:tc>
              </a:tr>
              <a:tr h="370840">
                <a:tc>
                  <a:txBody>
                    <a:bodyPr/>
                    <a:lstStyle/>
                    <a:p>
                      <a:r>
                        <a:rPr lang="en-US" sz="1400" b="1" dirty="0" smtClean="0">
                          <a:solidFill>
                            <a:schemeClr val="tx1"/>
                          </a:solidFill>
                        </a:rPr>
                        <a:t>Contact Information</a:t>
                      </a:r>
                      <a:endParaRPr lang="en-US" sz="1400" b="1" dirty="0">
                        <a:solidFill>
                          <a:schemeClr val="tx1"/>
                        </a:solidFill>
                      </a:endParaRP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68049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2133600"/>
            <a:ext cx="7010400" cy="1477328"/>
          </a:xfrm>
          <a:prstGeom prst="rect">
            <a:avLst/>
          </a:prstGeom>
          <a:noFill/>
        </p:spPr>
        <p:txBody>
          <a:bodyPr wrap="square" rtlCol="0">
            <a:spAutoFit/>
          </a:bodyPr>
          <a:lstStyle/>
          <a:p>
            <a:pPr algn="ctr"/>
            <a:r>
              <a:rPr lang="en-US" dirty="0" smtClean="0"/>
              <a:t>Please note that due to the whimsy of a few of our members some of the images are incorrect and in fact copyrighted. Our special apologies </a:t>
            </a:r>
            <a:r>
              <a:rPr lang="en-US" dirty="0"/>
              <a:t>go out to Peanuts Worldwide </a:t>
            </a:r>
            <a:r>
              <a:rPr lang="en-US" dirty="0" smtClean="0"/>
              <a:t>- </a:t>
            </a:r>
            <a:r>
              <a:rPr lang="en-US" dirty="0" err="1" smtClean="0"/>
              <a:t>Iconix</a:t>
            </a:r>
            <a:r>
              <a:rPr lang="en-US" dirty="0" smtClean="0"/>
              <a:t> </a:t>
            </a:r>
            <a:r>
              <a:rPr lang="en-US" dirty="0"/>
              <a:t>Brand </a:t>
            </a:r>
            <a:r>
              <a:rPr lang="en-US" dirty="0" smtClean="0"/>
              <a:t>Group, and Clint Eastwood.</a:t>
            </a:r>
          </a:p>
          <a:p>
            <a:pPr algn="ctr"/>
            <a:endParaRPr lang="en-US" dirty="0" smtClean="0"/>
          </a:p>
          <a:p>
            <a:pPr algn="ctr"/>
            <a:r>
              <a:rPr lang="en-US" dirty="0" smtClean="0"/>
              <a:t>These members may be mocked or commended at your own discretion. </a:t>
            </a:r>
            <a:endParaRPr lang="en-US" dirty="0"/>
          </a:p>
        </p:txBody>
      </p:sp>
    </p:spTree>
    <p:extLst>
      <p:ext uri="{BB962C8B-B14F-4D97-AF65-F5344CB8AC3E}">
        <p14:creationId xmlns:p14="http://schemas.microsoft.com/office/powerpoint/2010/main" val="327792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74638"/>
            <a:ext cx="4191000" cy="1249362"/>
          </a:xfrm>
        </p:spPr>
        <p:txBody>
          <a:bodyPr/>
          <a:lstStyle/>
          <a:p>
            <a:r>
              <a:rPr lang="en-US" dirty="0">
                <a:ea typeface="Calibri"/>
              </a:rPr>
              <a:t>Mike Murry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971800" cy="4192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1330301372"/>
              </p:ext>
            </p:extLst>
          </p:nvPr>
        </p:nvGraphicFramePr>
        <p:xfrm>
          <a:off x="3886200" y="2553586"/>
          <a:ext cx="4953000" cy="2285999"/>
        </p:xfrm>
        <a:graphic>
          <a:graphicData uri="http://schemas.openxmlformats.org/drawingml/2006/table">
            <a:tbl>
              <a:tblPr bandRow="1">
                <a:tableStyleId>{5C22544A-7EE6-4342-B048-85BDC9FD1C3A}</a:tableStyleId>
              </a:tblPr>
              <a:tblGrid>
                <a:gridCol w="1981200"/>
                <a:gridCol w="2971800"/>
              </a:tblGrid>
              <a:tr h="370840">
                <a:tc>
                  <a:txBody>
                    <a:bodyPr/>
                    <a:lstStyle/>
                    <a:p>
                      <a:r>
                        <a:rPr lang="en-US" sz="1400" b="1" dirty="0" smtClean="0">
                          <a:solidFill>
                            <a:schemeClr val="tx1"/>
                          </a:solidFill>
                        </a:rPr>
                        <a:t>Line of work</a:t>
                      </a:r>
                      <a:endParaRPr lang="en-US" sz="14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ea typeface="Calibri"/>
                        </a:rPr>
                        <a:t>Broker and Auctioneer at Whalen Realty &amp; Auction</a:t>
                      </a:r>
                    </a:p>
                  </a:txBody>
                  <a:tcPr/>
                </a:tc>
              </a:tr>
              <a:tr h="370840">
                <a:tc>
                  <a:txBody>
                    <a:bodyPr/>
                    <a:lstStyle/>
                    <a:p>
                      <a:r>
                        <a:rPr lang="en-US" sz="1400" b="1" dirty="0" smtClean="0">
                          <a:solidFill>
                            <a:schemeClr val="tx1"/>
                          </a:solidFill>
                        </a:rPr>
                        <a:t>why would someone come to you</a:t>
                      </a:r>
                      <a:endParaRPr lang="en-US" sz="14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a:txBody>
                  <a:tcPr/>
                </a:tc>
              </a:tr>
              <a:tr h="370840">
                <a:tc>
                  <a:txBody>
                    <a:bodyPr/>
                    <a:lstStyle/>
                    <a:p>
                      <a:r>
                        <a:rPr lang="en-US" sz="1400" b="1" dirty="0" smtClean="0">
                          <a:solidFill>
                            <a:schemeClr val="tx1"/>
                          </a:solidFill>
                        </a:rPr>
                        <a:t>Hobby</a:t>
                      </a:r>
                      <a:endParaRPr lang="en-US" sz="14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ea typeface="Calibri"/>
                        </a:rPr>
                        <a:t>in the real estate and auction business for 24 years  and a Member of the United States Tennis Assoc</a:t>
                      </a:r>
                      <a:r>
                        <a:rPr lang="en-US" sz="1400" dirty="0" smtClean="0">
                          <a:solidFill>
                            <a:schemeClr val="tx1"/>
                          </a:solidFill>
                          <a:ea typeface="+mn-ea"/>
                        </a:rPr>
                        <a:t>iation</a:t>
                      </a:r>
                      <a:r>
                        <a:rPr lang="en-US" sz="1400" baseline="0" dirty="0" smtClean="0">
                          <a:solidFill>
                            <a:schemeClr val="tx1"/>
                          </a:solidFill>
                          <a:ea typeface="+mn-ea"/>
                        </a:rPr>
                        <a:t> </a:t>
                      </a:r>
                      <a:endParaRPr lang="en-US" sz="1400" dirty="0" smtClean="0">
                        <a:solidFill>
                          <a:schemeClr val="tx1"/>
                        </a:solidFill>
                        <a:ea typeface="Calibri"/>
                      </a:endParaRPr>
                    </a:p>
                  </a:txBody>
                  <a:tcPr/>
                </a:tc>
              </a:tr>
              <a:tr h="370840">
                <a:tc>
                  <a:txBody>
                    <a:bodyPr/>
                    <a:lstStyle/>
                    <a:p>
                      <a:r>
                        <a:rPr lang="en-US" sz="1400" b="1" dirty="0" smtClean="0">
                          <a:solidFill>
                            <a:schemeClr val="tx1"/>
                          </a:solidFill>
                        </a:rPr>
                        <a:t>Contact Information</a:t>
                      </a:r>
                      <a:endParaRPr lang="en-US" sz="1400" b="1" dirty="0">
                        <a:solidFill>
                          <a:schemeClr val="tx1"/>
                        </a:solidFill>
                      </a:endParaRPr>
                    </a:p>
                  </a:txBody>
                  <a:tcPr/>
                </a:tc>
                <a:tc>
                  <a:txBody>
                    <a:bodyPr/>
                    <a:lstStyle/>
                    <a:p>
                      <a:pPr marL="0" marR="0">
                        <a:spcBef>
                          <a:spcPts val="0"/>
                        </a:spcBef>
                        <a:spcAft>
                          <a:spcPts val="0"/>
                        </a:spcAft>
                      </a:pPr>
                      <a:r>
                        <a:rPr lang="en-US" sz="1400" dirty="0" smtClean="0">
                          <a:solidFill>
                            <a:schemeClr val="tx1"/>
                          </a:solidFill>
                          <a:ea typeface="Calibri"/>
                        </a:rPr>
                        <a:t>Phone: 419-337-7653</a:t>
                      </a:r>
                    </a:p>
                    <a:p>
                      <a:pPr marL="0" marR="0">
                        <a:spcBef>
                          <a:spcPts val="0"/>
                        </a:spcBef>
                        <a:spcAft>
                          <a:spcPts val="0"/>
                        </a:spcAft>
                      </a:pPr>
                      <a:r>
                        <a:rPr lang="en-US" sz="1400" dirty="0" smtClean="0">
                          <a:solidFill>
                            <a:schemeClr val="tx1"/>
                          </a:solidFill>
                          <a:ea typeface="Calibri"/>
                        </a:rPr>
                        <a:t>Cell: 419-262-6943</a:t>
                      </a:r>
                    </a:p>
                  </a:txBody>
                  <a:tcPr/>
                </a:tc>
              </a:tr>
            </a:tbl>
          </a:graphicData>
        </a:graphic>
      </p:graphicFrame>
    </p:spTree>
    <p:extLst>
      <p:ext uri="{BB962C8B-B14F-4D97-AF65-F5344CB8AC3E}">
        <p14:creationId xmlns:p14="http://schemas.microsoft.com/office/powerpoint/2010/main" val="1105788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304800"/>
            <a:ext cx="3657600" cy="1173162"/>
          </a:xfrm>
        </p:spPr>
        <p:txBody>
          <a:bodyPr/>
          <a:lstStyle/>
          <a:p>
            <a:r>
              <a:rPr lang="en-US" dirty="0" smtClean="0"/>
              <a:t>Tim Dennis</a:t>
            </a:r>
            <a:endParaRPr lang="en-US" dirty="0"/>
          </a:p>
        </p:txBody>
      </p:sp>
      <p:grpSp>
        <p:nvGrpSpPr>
          <p:cNvPr id="4" name="Group 3"/>
          <p:cNvGrpSpPr/>
          <p:nvPr/>
        </p:nvGrpSpPr>
        <p:grpSpPr>
          <a:xfrm>
            <a:off x="457200" y="533400"/>
            <a:ext cx="3087607" cy="4647406"/>
            <a:chOff x="304800" y="-75406"/>
            <a:chExt cx="3730625" cy="5615264"/>
          </a:xfrm>
        </p:grpSpPr>
        <p:pic>
          <p:nvPicPr>
            <p:cNvPr id="3074" name="Picture 2" descr="D:\Documents and Settings\My Pictures\PERSONAL\Tim\marathons\Marine Corp Washington Marathon\Fullimage_0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634206" y="863600"/>
              <a:ext cx="5608638" cy="3730625"/>
            </a:xfrm>
            <a:prstGeom prst="rect">
              <a:avLst/>
            </a:prstGeom>
            <a:noFill/>
            <a:ln w="381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5" name="Picture 3" descr="D:\Documents and Settings\My Pictures\PERSONAL\Tim\marathons\Marine Corp Washington Marathon\marine marathon washington jay tim at start.JPG"/>
            <p:cNvPicPr>
              <a:picLocks noChangeAspect="1" noChangeArrowheads="1"/>
            </p:cNvPicPr>
            <p:nvPr/>
          </p:nvPicPr>
          <p:blipFill rotWithShape="1">
            <a:blip r:embed="rId3">
              <a:extLst>
                <a:ext uri="{28A0092B-C50C-407E-A947-70E740481C1C}">
                  <a14:useLocalDpi xmlns:a14="http://schemas.microsoft.com/office/drawing/2010/main" val="0"/>
                </a:ext>
              </a:extLst>
            </a:blip>
            <a:srcRect l="13145" t="362" r="21332" b="-362"/>
            <a:stretch/>
          </p:blipFill>
          <p:spPr bwMode="auto">
            <a:xfrm>
              <a:off x="304800" y="3711058"/>
              <a:ext cx="2130287" cy="18288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7" name="Table 6"/>
          <p:cNvGraphicFramePr>
            <a:graphicFrameLocks noGrp="1"/>
          </p:cNvGraphicFramePr>
          <p:nvPr>
            <p:extLst>
              <p:ext uri="{D42A27DB-BD31-4B8C-83A1-F6EECF244321}">
                <p14:modId xmlns:p14="http://schemas.microsoft.com/office/powerpoint/2010/main" val="1954215241"/>
              </p:ext>
            </p:extLst>
          </p:nvPr>
        </p:nvGraphicFramePr>
        <p:xfrm>
          <a:off x="3886200" y="1935480"/>
          <a:ext cx="5029200" cy="1991359"/>
        </p:xfrm>
        <a:graphic>
          <a:graphicData uri="http://schemas.openxmlformats.org/drawingml/2006/table">
            <a:tbl>
              <a:tblPr bandRow="1">
                <a:tableStyleId>{5C22544A-7EE6-4342-B048-85BDC9FD1C3A}</a:tableStyleId>
              </a:tblPr>
              <a:tblGrid>
                <a:gridCol w="1724297"/>
                <a:gridCol w="3304903"/>
              </a:tblGrid>
              <a:tr h="370840">
                <a:tc>
                  <a:txBody>
                    <a:bodyPr/>
                    <a:lstStyle/>
                    <a:p>
                      <a:r>
                        <a:rPr lang="en-US" sz="1400" b="1" dirty="0" smtClean="0"/>
                        <a:t>Line of work</a:t>
                      </a:r>
                      <a:endParaRPr lang="en-US" sz="1400" b="1" dirty="0"/>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r>
                        <a:rPr lang="en-US" sz="1400" dirty="0" smtClean="0"/>
                        <a:t>Potato Packaging and Homes</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r>
              <a:tr h="370840">
                <a:tc>
                  <a:txBody>
                    <a:bodyPr/>
                    <a:lstStyle/>
                    <a:p>
                      <a:r>
                        <a:rPr lang="en-US" sz="1400" b="1" dirty="0" smtClean="0"/>
                        <a:t>why would someone come to you</a:t>
                      </a:r>
                      <a:endParaRPr lang="en-US" sz="1400" b="1" dirty="0"/>
                    </a:p>
                  </a:txBody>
                  <a:tcPr>
                    <a:lnL w="381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Potato</a:t>
                      </a:r>
                      <a:r>
                        <a:rPr lang="en-US" sz="1400" baseline="0" dirty="0" smtClean="0"/>
                        <a:t> crisis within 500 mile radius of Wauseon or a great place to live in Fulton County</a:t>
                      </a:r>
                      <a:endParaRPr lang="en-US" sz="1400" dirty="0" smtClean="0"/>
                    </a:p>
                  </a:txBody>
                  <a:tcPr>
                    <a:lnR w="38100" cap="flat" cmpd="sng" algn="ctr">
                      <a:solidFill>
                        <a:schemeClr val="bg1"/>
                      </a:solidFill>
                      <a:prstDash val="solid"/>
                      <a:round/>
                      <a:headEnd type="none" w="med" len="med"/>
                      <a:tailEnd type="none" w="med" len="med"/>
                    </a:lnR>
                  </a:tcPr>
                </a:tc>
              </a:tr>
              <a:tr h="370840">
                <a:tc>
                  <a:txBody>
                    <a:bodyPr/>
                    <a:lstStyle/>
                    <a:p>
                      <a:r>
                        <a:rPr lang="en-US" sz="1400" b="1" dirty="0" smtClean="0"/>
                        <a:t>Hobby</a:t>
                      </a:r>
                      <a:endParaRPr lang="en-US" sz="1400" b="1" dirty="0"/>
                    </a:p>
                  </a:txBody>
                  <a:tcPr>
                    <a:lnL w="381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Marathons and Travel</a:t>
                      </a:r>
                    </a:p>
                  </a:txBody>
                  <a:tcPr>
                    <a:lnR w="38100" cap="flat" cmpd="sng" algn="ctr">
                      <a:solidFill>
                        <a:schemeClr val="bg1"/>
                      </a:solidFill>
                      <a:prstDash val="solid"/>
                      <a:round/>
                      <a:headEnd type="none" w="med" len="med"/>
                      <a:tailEnd type="none" w="med" len="med"/>
                    </a:lnR>
                  </a:tcPr>
                </a:tc>
              </a:tr>
              <a:tr h="370840">
                <a:tc>
                  <a:txBody>
                    <a:bodyPr/>
                    <a:lstStyle/>
                    <a:p>
                      <a:r>
                        <a:rPr lang="en-US" sz="1400" b="1" dirty="0" smtClean="0"/>
                        <a:t>Contact Information</a:t>
                      </a:r>
                      <a:endParaRPr lang="en-US" sz="1400" b="1"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419-335-2778</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Emergency Line: 419-467-1524</a:t>
                      </a: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82092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274638"/>
            <a:ext cx="4648200" cy="1020762"/>
          </a:xfrm>
        </p:spPr>
        <p:txBody>
          <a:bodyPr/>
          <a:lstStyle/>
          <a:p>
            <a:r>
              <a:rPr lang="en-US" dirty="0">
                <a:ea typeface="Calibri"/>
              </a:rPr>
              <a:t>Robin K Brinegar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252" y="685800"/>
            <a:ext cx="2759915" cy="3459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1930604861"/>
              </p:ext>
            </p:extLst>
          </p:nvPr>
        </p:nvGraphicFramePr>
        <p:xfrm>
          <a:off x="3733800" y="1981200"/>
          <a:ext cx="5029200" cy="1925319"/>
        </p:xfrm>
        <a:graphic>
          <a:graphicData uri="http://schemas.openxmlformats.org/drawingml/2006/table">
            <a:tbl>
              <a:tblPr bandRow="1">
                <a:tableStyleId>{5C22544A-7EE6-4342-B048-85BDC9FD1C3A}</a:tableStyleId>
              </a:tblPr>
              <a:tblGrid>
                <a:gridCol w="1724297"/>
                <a:gridCol w="3304903"/>
              </a:tblGrid>
              <a:tr h="370840">
                <a:tc>
                  <a:txBody>
                    <a:bodyPr/>
                    <a:lstStyle/>
                    <a:p>
                      <a:r>
                        <a:rPr lang="en-US" sz="1400" b="1" dirty="0" smtClean="0">
                          <a:solidFill>
                            <a:schemeClr val="tx1"/>
                          </a:solidFill>
                          <a:latin typeface="+mj-lt"/>
                        </a:rPr>
                        <a:t>Line of work</a:t>
                      </a:r>
                      <a:endParaRPr lang="en-US" sz="1400" b="1" dirty="0">
                        <a:solidFill>
                          <a:schemeClr val="tx1"/>
                        </a:solidFill>
                        <a:latin typeface="+mj-lt"/>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r>
                        <a:rPr lang="en-US" sz="1400" dirty="0" smtClean="0">
                          <a:solidFill>
                            <a:schemeClr val="tx1"/>
                          </a:solidFill>
                          <a:latin typeface="+mj-lt"/>
                          <a:ea typeface="Calibri"/>
                        </a:rPr>
                        <a:t>Certified Public Accountant at Shultz Huber &amp; Associates</a:t>
                      </a:r>
                      <a:endParaRPr lang="en-US" sz="1400" dirty="0" smtClean="0">
                        <a:solidFill>
                          <a:schemeClr val="tx1"/>
                        </a:solidFill>
                        <a:latin typeface="+mj-lt"/>
                      </a:endParaRP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r>
              <a:tr h="370840">
                <a:tc>
                  <a:txBody>
                    <a:bodyPr/>
                    <a:lstStyle/>
                    <a:p>
                      <a:r>
                        <a:rPr lang="en-US" sz="1400" b="1" dirty="0" smtClean="0">
                          <a:solidFill>
                            <a:schemeClr val="tx1"/>
                          </a:solidFill>
                          <a:latin typeface="+mj-lt"/>
                        </a:rPr>
                        <a:t>why would someone come to you</a:t>
                      </a:r>
                      <a:endParaRPr lang="en-US" sz="1400" b="1" dirty="0">
                        <a:solidFill>
                          <a:schemeClr val="tx1"/>
                        </a:solidFill>
                        <a:latin typeface="+mj-lt"/>
                      </a:endParaRPr>
                    </a:p>
                  </a:txBody>
                  <a:tcPr>
                    <a:lnL w="381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j-lt"/>
                          <a:ea typeface="Calibri"/>
                        </a:rPr>
                        <a:t>Accounting, Bookkeeping, Tax Preparation, Business Valuations, and Business Advisors</a:t>
                      </a:r>
                    </a:p>
                  </a:txBody>
                  <a:tcPr>
                    <a:lnR w="38100" cap="flat" cmpd="sng" algn="ctr">
                      <a:solidFill>
                        <a:schemeClr val="bg1"/>
                      </a:solidFill>
                      <a:prstDash val="solid"/>
                      <a:round/>
                      <a:headEnd type="none" w="med" len="med"/>
                      <a:tailEnd type="none" w="med" len="med"/>
                    </a:lnR>
                  </a:tcPr>
                </a:tc>
              </a:tr>
              <a:tr h="370840">
                <a:tc>
                  <a:txBody>
                    <a:bodyPr/>
                    <a:lstStyle/>
                    <a:p>
                      <a:r>
                        <a:rPr lang="en-US" sz="1400" b="1" dirty="0" smtClean="0">
                          <a:solidFill>
                            <a:schemeClr val="tx1"/>
                          </a:solidFill>
                          <a:latin typeface="+mj-lt"/>
                        </a:rPr>
                        <a:t>Hobby</a:t>
                      </a:r>
                      <a:endParaRPr lang="en-US" sz="1400" b="1" dirty="0">
                        <a:solidFill>
                          <a:schemeClr val="tx1"/>
                        </a:solidFill>
                        <a:latin typeface="+mj-lt"/>
                      </a:endParaRPr>
                    </a:p>
                  </a:txBody>
                  <a:tcPr>
                    <a:lnL w="381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j-lt"/>
                          <a:ea typeface="Calibri"/>
                        </a:rPr>
                        <a:t>Gardening, Baking and a Cat Lover</a:t>
                      </a:r>
                      <a:endParaRPr lang="en-US" sz="1400" dirty="0" smtClean="0">
                        <a:solidFill>
                          <a:schemeClr val="tx1"/>
                        </a:solidFill>
                        <a:latin typeface="+mj-lt"/>
                      </a:endParaRPr>
                    </a:p>
                  </a:txBody>
                  <a:tcPr>
                    <a:lnR w="38100" cap="flat" cmpd="sng" algn="ctr">
                      <a:solidFill>
                        <a:schemeClr val="bg1"/>
                      </a:solidFill>
                      <a:prstDash val="solid"/>
                      <a:round/>
                      <a:headEnd type="none" w="med" len="med"/>
                      <a:tailEnd type="none" w="med" len="med"/>
                    </a:lnR>
                  </a:tcPr>
                </a:tc>
              </a:tr>
              <a:tr h="370840">
                <a:tc>
                  <a:txBody>
                    <a:bodyPr/>
                    <a:lstStyle/>
                    <a:p>
                      <a:r>
                        <a:rPr lang="en-US" sz="1400" b="1" dirty="0" smtClean="0">
                          <a:solidFill>
                            <a:schemeClr val="tx1"/>
                          </a:solidFill>
                          <a:latin typeface="+mj-lt"/>
                        </a:rPr>
                        <a:t>Contact Information</a:t>
                      </a:r>
                      <a:endParaRPr lang="en-US" sz="1400" b="1" dirty="0">
                        <a:solidFill>
                          <a:schemeClr val="tx1"/>
                        </a:solidFill>
                        <a:latin typeface="+mj-lt"/>
                      </a:endParaRP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chemeClr val="tx1"/>
                          </a:solidFill>
                          <a:latin typeface="+mj-lt"/>
                          <a:ea typeface="Calibri"/>
                        </a:rPr>
                        <a:t>419-445-2000 </a:t>
                      </a:r>
                    </a:p>
                    <a:p>
                      <a:pPr marL="0" marR="0">
                        <a:spcBef>
                          <a:spcPts val="0"/>
                        </a:spcBef>
                        <a:spcAft>
                          <a:spcPts val="0"/>
                        </a:spcAft>
                      </a:pPr>
                      <a:r>
                        <a:rPr lang="en-US" sz="1400" u="sng" dirty="0" smtClean="0">
                          <a:solidFill>
                            <a:schemeClr val="tx1"/>
                          </a:solidFill>
                          <a:latin typeface="+mj-lt"/>
                          <a:ea typeface="Calibri"/>
                          <a:hlinkClick r:id="rId3"/>
                        </a:rPr>
                        <a:t>www.sha-cpa.com</a:t>
                      </a:r>
                      <a:endParaRPr lang="en-US" sz="1400" dirty="0" smtClean="0">
                        <a:solidFill>
                          <a:schemeClr val="tx1"/>
                        </a:solidFill>
                        <a:latin typeface="+mj-lt"/>
                        <a:ea typeface="Calibri"/>
                      </a:endParaRP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21170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762000"/>
            <a:ext cx="4267200" cy="792162"/>
          </a:xfrm>
        </p:spPr>
        <p:txBody>
          <a:bodyPr>
            <a:noAutofit/>
          </a:bodyPr>
          <a:lstStyle/>
          <a:p>
            <a:r>
              <a:rPr lang="en-US" dirty="0" err="1" smtClean="0">
                <a:effectLst/>
                <a:latin typeface="+mn-lt"/>
                <a:ea typeface="Calibri"/>
              </a:rPr>
              <a:t>Robbin</a:t>
            </a:r>
            <a:r>
              <a:rPr lang="en-US" dirty="0" smtClean="0">
                <a:effectLst/>
                <a:latin typeface="+mn-lt"/>
                <a:ea typeface="Calibri"/>
              </a:rPr>
              <a:t> Wilcox</a:t>
            </a:r>
            <a:br>
              <a:rPr lang="en-US" dirty="0" smtClean="0">
                <a:effectLst/>
                <a:latin typeface="+mn-lt"/>
                <a:ea typeface="Calibri"/>
              </a:rPr>
            </a:br>
            <a:endParaRPr lang="en-US" dirty="0">
              <a:latin typeface="+mn-l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85800"/>
            <a:ext cx="24293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1521501196"/>
              </p:ext>
            </p:extLst>
          </p:nvPr>
        </p:nvGraphicFramePr>
        <p:xfrm>
          <a:off x="3733800" y="2133600"/>
          <a:ext cx="5029200" cy="2778759"/>
        </p:xfrm>
        <a:graphic>
          <a:graphicData uri="http://schemas.openxmlformats.org/drawingml/2006/table">
            <a:tbl>
              <a:tblPr bandRow="1">
                <a:tableStyleId>{5C22544A-7EE6-4342-B048-85BDC9FD1C3A}</a:tableStyleId>
              </a:tblPr>
              <a:tblGrid>
                <a:gridCol w="1724297"/>
                <a:gridCol w="3304903"/>
              </a:tblGrid>
              <a:tr h="370840">
                <a:tc>
                  <a:txBody>
                    <a:bodyPr/>
                    <a:lstStyle/>
                    <a:p>
                      <a:r>
                        <a:rPr lang="en-US" sz="1400" b="1" dirty="0" smtClean="0"/>
                        <a:t>Line of work</a:t>
                      </a:r>
                      <a:endParaRPr lang="en-US" sz="1400" b="1" dirty="0"/>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Times New Roman"/>
                          <a:ea typeface="Calibri"/>
                        </a:rPr>
                        <a:t>Foundation Director of Development</a:t>
                      </a:r>
                      <a:r>
                        <a:rPr lang="en-US" sz="1400" baseline="0" dirty="0" smtClean="0">
                          <a:effectLst/>
                          <a:latin typeface="+mn-lt"/>
                          <a:ea typeface="+mn-ea"/>
                        </a:rPr>
                        <a:t> at </a:t>
                      </a:r>
                      <a:r>
                        <a:rPr lang="en-US" sz="1400" dirty="0" smtClean="0">
                          <a:effectLst/>
                          <a:latin typeface="Times New Roman"/>
                          <a:ea typeface="Calibri"/>
                        </a:rPr>
                        <a:t>Northwest State Community College</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r>
              <a:tr h="370840">
                <a:tc>
                  <a:txBody>
                    <a:bodyPr/>
                    <a:lstStyle/>
                    <a:p>
                      <a:r>
                        <a:rPr lang="en-US" sz="1400" b="1" dirty="0" smtClean="0"/>
                        <a:t>why would someone come to you</a:t>
                      </a:r>
                      <a:endParaRPr lang="en-US" sz="1400" b="1" dirty="0"/>
                    </a:p>
                  </a:txBody>
                  <a:tcPr>
                    <a:lnL w="381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Times New Roman"/>
                          <a:ea typeface="Calibri"/>
                        </a:rPr>
                        <a:t>Fundraising-Securing donations on behalf of the NSCC to be used for various projects such as scholarships, Allied Health Building, equipment and other needed projects.</a:t>
                      </a:r>
                    </a:p>
                  </a:txBody>
                  <a:tcPr>
                    <a:lnR w="38100" cap="flat" cmpd="sng" algn="ctr">
                      <a:solidFill>
                        <a:schemeClr val="bg1"/>
                      </a:solidFill>
                      <a:prstDash val="solid"/>
                      <a:round/>
                      <a:headEnd type="none" w="med" len="med"/>
                      <a:tailEnd type="none" w="med" len="med"/>
                    </a:lnR>
                  </a:tcPr>
                </a:tc>
              </a:tr>
              <a:tr h="370840">
                <a:tc>
                  <a:txBody>
                    <a:bodyPr/>
                    <a:lstStyle/>
                    <a:p>
                      <a:r>
                        <a:rPr lang="en-US" sz="1400" b="1" dirty="0" smtClean="0"/>
                        <a:t>Hobby</a:t>
                      </a:r>
                      <a:endParaRPr lang="en-US" sz="1400" b="1" dirty="0"/>
                    </a:p>
                  </a:txBody>
                  <a:tcPr>
                    <a:lnL w="381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Times New Roman"/>
                          <a:ea typeface="Calibri"/>
                        </a:rPr>
                        <a:t>I love to work in my gardens </a:t>
                      </a:r>
                    </a:p>
                  </a:txBody>
                  <a:tcPr>
                    <a:lnR w="38100" cap="flat" cmpd="sng" algn="ctr">
                      <a:solidFill>
                        <a:schemeClr val="bg1"/>
                      </a:solidFill>
                      <a:prstDash val="solid"/>
                      <a:round/>
                      <a:headEnd type="none" w="med" len="med"/>
                      <a:tailEnd type="none" w="med" len="med"/>
                    </a:lnR>
                  </a:tcPr>
                </a:tc>
              </a:tr>
              <a:tr h="370840">
                <a:tc>
                  <a:txBody>
                    <a:bodyPr/>
                    <a:lstStyle/>
                    <a:p>
                      <a:r>
                        <a:rPr lang="en-US" sz="1400" b="1" dirty="0" smtClean="0"/>
                        <a:t>Contact Information</a:t>
                      </a:r>
                      <a:endParaRPr lang="en-US" sz="1400" b="1"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dirty="0" smtClean="0">
                          <a:effectLst/>
                          <a:hlinkClick r:id="rId3"/>
                        </a:rPr>
                        <a:t>rwilcox@northweststate.edu</a:t>
                      </a:r>
                      <a:endParaRPr lang="en-US" sz="1400" b="0" i="0" u="none" strike="noStrike" dirty="0" smtClean="0">
                        <a:solidFill>
                          <a:srgbClr val="0000FF"/>
                        </a:solidFill>
                        <a:effectLst/>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419-267-1460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14152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032815332"/>
              </p:ext>
            </p:extLst>
          </p:nvPr>
        </p:nvGraphicFramePr>
        <p:xfrm>
          <a:off x="228600" y="381007"/>
          <a:ext cx="8686800" cy="6095986"/>
        </p:xfrm>
        <a:graphic>
          <a:graphicData uri="http://schemas.openxmlformats.org/drawingml/2006/table">
            <a:tbl>
              <a:tblPr firstRow="1" bandRow="1">
                <a:tableStyleId>{5C22544A-7EE6-4342-B048-85BDC9FD1C3A}</a:tableStyleId>
              </a:tblPr>
              <a:tblGrid>
                <a:gridCol w="1304164"/>
                <a:gridCol w="386419"/>
                <a:gridCol w="793176"/>
                <a:gridCol w="396588"/>
                <a:gridCol w="650811"/>
                <a:gridCol w="1027061"/>
                <a:gridCol w="915202"/>
                <a:gridCol w="569459"/>
                <a:gridCol w="681318"/>
                <a:gridCol w="1962602"/>
              </a:tblGrid>
              <a:tr h="234461">
                <a:tc>
                  <a:txBody>
                    <a:bodyPr/>
                    <a:lstStyle/>
                    <a:p>
                      <a:pPr algn="ctr" fontAlgn="b"/>
                      <a:r>
                        <a:rPr lang="en-US" sz="1050" u="none" strike="noStrike" dirty="0">
                          <a:effectLst/>
                        </a:rPr>
                        <a:t>Name</a:t>
                      </a:r>
                      <a:endParaRPr lang="en-US" sz="1050" b="1" i="0" u="none" strike="noStrike" dirty="0">
                        <a:effectLst/>
                        <a:latin typeface="Arial"/>
                      </a:endParaRPr>
                    </a:p>
                  </a:txBody>
                  <a:tcPr marL="7227" marR="7227" marT="7227" marB="0" anchor="ctr"/>
                </a:tc>
                <a:tc>
                  <a:txBody>
                    <a:bodyPr/>
                    <a:lstStyle/>
                    <a:p>
                      <a:pPr algn="ctr" fontAlgn="b"/>
                      <a:r>
                        <a:rPr lang="en-US" sz="1050" u="none" strike="noStrike" dirty="0">
                          <a:effectLst/>
                        </a:rPr>
                        <a:t> </a:t>
                      </a:r>
                      <a:endParaRPr lang="en-US" sz="1050" b="1" i="0" u="none" strike="noStrike" dirty="0">
                        <a:effectLst/>
                        <a:latin typeface="Arial"/>
                      </a:endParaRPr>
                    </a:p>
                  </a:txBody>
                  <a:tcPr marL="7227" marR="7227" marT="7227" marB="0" anchor="ctr"/>
                </a:tc>
                <a:tc>
                  <a:txBody>
                    <a:bodyPr/>
                    <a:lstStyle/>
                    <a:p>
                      <a:pPr algn="ctr" fontAlgn="b"/>
                      <a:r>
                        <a:rPr lang="en-US" sz="1050" u="none" strike="noStrike">
                          <a:effectLst/>
                        </a:rPr>
                        <a:t>City</a:t>
                      </a:r>
                      <a:endParaRPr lang="en-US" sz="1050" b="1" i="0" u="none" strike="noStrike">
                        <a:effectLst/>
                        <a:latin typeface="Arial"/>
                      </a:endParaRPr>
                    </a:p>
                  </a:txBody>
                  <a:tcPr marL="7227" marR="7227" marT="7227" marB="0" anchor="ctr"/>
                </a:tc>
                <a:tc>
                  <a:txBody>
                    <a:bodyPr/>
                    <a:lstStyle/>
                    <a:p>
                      <a:pPr algn="ctr" fontAlgn="b"/>
                      <a:r>
                        <a:rPr lang="en-US" sz="1050" u="none" strike="noStrike">
                          <a:effectLst/>
                        </a:rPr>
                        <a:t>State</a:t>
                      </a:r>
                      <a:endParaRPr lang="en-US" sz="1050" b="1" i="0" u="none" strike="noStrike">
                        <a:effectLst/>
                        <a:latin typeface="Arial"/>
                      </a:endParaRPr>
                    </a:p>
                  </a:txBody>
                  <a:tcPr marL="7227" marR="7227" marT="7227" marB="0" anchor="ctr"/>
                </a:tc>
                <a:tc>
                  <a:txBody>
                    <a:bodyPr/>
                    <a:lstStyle/>
                    <a:p>
                      <a:pPr algn="ctr" fontAlgn="b"/>
                      <a:r>
                        <a:rPr lang="en-US" sz="1050" u="none" strike="noStrike">
                          <a:effectLst/>
                        </a:rPr>
                        <a:t>Zip Code</a:t>
                      </a:r>
                      <a:endParaRPr lang="en-US" sz="1050" b="1" i="0" u="none" strike="noStrike">
                        <a:effectLst/>
                        <a:latin typeface="Arial"/>
                      </a:endParaRPr>
                    </a:p>
                  </a:txBody>
                  <a:tcPr marL="7227" marR="7227" marT="7227" marB="0" anchor="ctr"/>
                </a:tc>
                <a:tc>
                  <a:txBody>
                    <a:bodyPr/>
                    <a:lstStyle/>
                    <a:p>
                      <a:pPr algn="ctr" fontAlgn="b"/>
                      <a:r>
                        <a:rPr lang="en-US" sz="1050" u="none" strike="noStrike">
                          <a:effectLst/>
                        </a:rPr>
                        <a:t>Home Phone</a:t>
                      </a:r>
                      <a:endParaRPr lang="en-US" sz="1050" b="1" i="0" u="none" strike="noStrike">
                        <a:effectLst/>
                        <a:latin typeface="Arial"/>
                      </a:endParaRPr>
                    </a:p>
                  </a:txBody>
                  <a:tcPr marL="7227" marR="7227" marT="7227" marB="0" anchor="ctr"/>
                </a:tc>
                <a:tc>
                  <a:txBody>
                    <a:bodyPr/>
                    <a:lstStyle/>
                    <a:p>
                      <a:pPr algn="ctr" fontAlgn="b"/>
                      <a:r>
                        <a:rPr lang="en-US" sz="1050" u="none" strike="noStrike">
                          <a:effectLst/>
                        </a:rPr>
                        <a:t>Office Phone</a:t>
                      </a:r>
                      <a:endParaRPr lang="en-US" sz="1050" b="1" i="0" u="none" strike="noStrike">
                        <a:effectLst/>
                        <a:latin typeface="Arial"/>
                      </a:endParaRPr>
                    </a:p>
                  </a:txBody>
                  <a:tcPr marL="7227" marR="7227" marT="7227" marB="0" anchor="ctr"/>
                </a:tc>
                <a:tc>
                  <a:txBody>
                    <a:bodyPr/>
                    <a:lstStyle/>
                    <a:p>
                      <a:pPr algn="ctr" fontAlgn="b"/>
                      <a:r>
                        <a:rPr lang="en-US" sz="1050" u="none" strike="noStrike">
                          <a:effectLst/>
                        </a:rPr>
                        <a:t>Status</a:t>
                      </a:r>
                      <a:endParaRPr lang="en-US" sz="1050" b="1" i="0" u="none" strike="noStrike">
                        <a:effectLst/>
                        <a:latin typeface="Arial"/>
                      </a:endParaRPr>
                    </a:p>
                  </a:txBody>
                  <a:tcPr marL="7227" marR="7227" marT="7227" marB="0" anchor="ctr"/>
                </a:tc>
                <a:tc>
                  <a:txBody>
                    <a:bodyPr/>
                    <a:lstStyle/>
                    <a:p>
                      <a:pPr algn="ctr" fontAlgn="b"/>
                      <a:r>
                        <a:rPr lang="en-US" sz="1050" u="none" strike="noStrike">
                          <a:effectLst/>
                        </a:rPr>
                        <a:t>Active Date</a:t>
                      </a:r>
                      <a:endParaRPr lang="en-US" sz="1050" b="1" i="0" u="none" strike="noStrike">
                        <a:effectLst/>
                        <a:latin typeface="Arial"/>
                      </a:endParaRPr>
                    </a:p>
                  </a:txBody>
                  <a:tcPr marL="7227" marR="7227" marT="7227" marB="0" anchor="ctr"/>
                </a:tc>
                <a:tc>
                  <a:txBody>
                    <a:bodyPr/>
                    <a:lstStyle/>
                    <a:p>
                      <a:pPr algn="ctr" fontAlgn="b"/>
                      <a:r>
                        <a:rPr lang="en-US" sz="1050" u="none" strike="noStrike" dirty="0">
                          <a:effectLst/>
                        </a:rPr>
                        <a:t>e-mail</a:t>
                      </a:r>
                      <a:endParaRPr lang="en-US" sz="1050" b="1" i="0" u="none" strike="noStrike" dirty="0">
                        <a:effectLst/>
                        <a:latin typeface="Arial"/>
                      </a:endParaRPr>
                    </a:p>
                  </a:txBody>
                  <a:tcPr marL="7227" marR="7227" marT="7227" marB="0" anchor="ctr"/>
                </a:tc>
              </a:tr>
              <a:tr h="234461">
                <a:tc>
                  <a:txBody>
                    <a:bodyPr/>
                    <a:lstStyle/>
                    <a:p>
                      <a:pPr algn="l" fontAlgn="b"/>
                      <a:r>
                        <a:rPr lang="en-US" sz="1050" u="none" strike="noStrike">
                          <a:effectLst/>
                        </a:rPr>
                        <a:t>Beck, E. Dean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Archbold,</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43502</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419-445-3721</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419-335-2015</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5/1/1982</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2"/>
                        </a:rPr>
                        <a:t>edean@bright.net</a:t>
                      </a:r>
                      <a:endParaRPr lang="en-US" sz="1050" b="0" i="0" u="none" strike="noStrike">
                        <a:solidFill>
                          <a:srgbClr val="0000FF"/>
                        </a:solidFill>
                        <a:effectLst/>
                        <a:latin typeface="Arial"/>
                      </a:endParaRPr>
                    </a:p>
                  </a:txBody>
                  <a:tcPr marL="7227" marR="7227" marT="7227" marB="0" anchor="ctr"/>
                </a:tc>
              </a:tr>
              <a:tr h="234461">
                <a:tc>
                  <a:txBody>
                    <a:bodyPr/>
                    <a:lstStyle/>
                    <a:p>
                      <a:pPr algn="l" fontAlgn="b"/>
                      <a:r>
                        <a:rPr lang="en-US" sz="1050" u="none" strike="noStrike">
                          <a:effectLst/>
                        </a:rPr>
                        <a:t>Brenner, Roger</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Wauseon,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419-337-8366</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419-335-2743</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12/10/1997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3"/>
                        </a:rPr>
                        <a:t>RB43567@yahoo.com</a:t>
                      </a:r>
                      <a:endParaRPr lang="en-US" sz="1050" b="0" i="0" u="none" strike="noStrike">
                        <a:solidFill>
                          <a:srgbClr val="0000FF"/>
                        </a:solidFill>
                        <a:effectLst/>
                        <a:latin typeface="Arial"/>
                      </a:endParaRPr>
                    </a:p>
                  </a:txBody>
                  <a:tcPr marL="7227" marR="7227" marT="7227" marB="0" anchor="ctr"/>
                </a:tc>
              </a:tr>
              <a:tr h="234461">
                <a:tc>
                  <a:txBody>
                    <a:bodyPr/>
                    <a:lstStyle/>
                    <a:p>
                      <a:pPr algn="l" fontAlgn="b"/>
                      <a:r>
                        <a:rPr lang="en-US" sz="1050" u="none" strike="noStrike">
                          <a:effectLst/>
                        </a:rPr>
                        <a:t>Brinegar, Robin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Fayette,</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43521</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419-445-2000</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11/21/2007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4"/>
                        </a:rPr>
                        <a:t>robin.brinegar@sha-cpa.com</a:t>
                      </a:r>
                      <a:endParaRPr lang="en-US" sz="1050" b="0" i="0" u="none" strike="noStrike">
                        <a:solidFill>
                          <a:srgbClr val="0000FF"/>
                        </a:solidFill>
                        <a:effectLst/>
                        <a:latin typeface="Arial"/>
                      </a:endParaRPr>
                    </a:p>
                  </a:txBody>
                  <a:tcPr marL="7227" marR="7227" marT="7227" marB="0" anchor="ctr"/>
                </a:tc>
              </a:tr>
              <a:tr h="234461">
                <a:tc>
                  <a:txBody>
                    <a:bodyPr/>
                    <a:lstStyle/>
                    <a:p>
                      <a:pPr algn="l" fontAlgn="b"/>
                      <a:r>
                        <a:rPr lang="en-US" sz="1050" u="none" strike="noStrike">
                          <a:effectLst/>
                        </a:rPr>
                        <a:t>Chamberlin, Shane</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Wauseon,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419-335-3390</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419-337-9236</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10/12/2008</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5"/>
                        </a:rPr>
                        <a:t>chamberlin2669@emarqmail.com</a:t>
                      </a:r>
                      <a:endParaRPr lang="en-US" sz="1050" b="0" i="0" u="none" strike="noStrike">
                        <a:solidFill>
                          <a:srgbClr val="0000FF"/>
                        </a:solidFill>
                        <a:effectLst/>
                        <a:latin typeface="Arial"/>
                      </a:endParaRPr>
                    </a:p>
                  </a:txBody>
                  <a:tcPr marL="7227" marR="7227" marT="7227" marB="0" anchor="ctr"/>
                </a:tc>
              </a:tr>
              <a:tr h="234461">
                <a:tc>
                  <a:txBody>
                    <a:bodyPr/>
                    <a:lstStyle/>
                    <a:p>
                      <a:pPr algn="l" fontAlgn="b"/>
                      <a:r>
                        <a:rPr lang="en-US" sz="1050" u="none" strike="noStrike">
                          <a:effectLst/>
                        </a:rPr>
                        <a:t>Darnell, Brant</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Wauseon,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419-335-9929</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419-599-8045</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7/12/2006</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6"/>
                        </a:rPr>
                        <a:t>bdarnell@penrodcpa.com</a:t>
                      </a:r>
                      <a:endParaRPr lang="en-US" sz="1050" b="0" i="0" u="none" strike="noStrike">
                        <a:solidFill>
                          <a:srgbClr val="0000FF"/>
                        </a:solidFill>
                        <a:effectLst/>
                        <a:latin typeface="Arial"/>
                      </a:endParaRPr>
                    </a:p>
                  </a:txBody>
                  <a:tcPr marL="7227" marR="7227" marT="7227" marB="0" anchor="ctr"/>
                </a:tc>
              </a:tr>
              <a:tr h="234461">
                <a:tc>
                  <a:txBody>
                    <a:bodyPr/>
                    <a:lstStyle/>
                    <a:p>
                      <a:pPr algn="l" fontAlgn="b"/>
                      <a:r>
                        <a:rPr lang="en-US" sz="1050" u="none" strike="noStrike">
                          <a:effectLst/>
                        </a:rPr>
                        <a:t>Dehnbostel, Jerry</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Wauseon,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419-337-8135</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419-335-3161</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1/31/1989</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7"/>
                        </a:rPr>
                        <a:t>dehn@embarqmail.com</a:t>
                      </a:r>
                      <a:endParaRPr lang="en-US" sz="1050" b="0" i="0" u="none" strike="noStrike">
                        <a:solidFill>
                          <a:srgbClr val="0000FF"/>
                        </a:solidFill>
                        <a:effectLst/>
                        <a:latin typeface="Arial"/>
                      </a:endParaRPr>
                    </a:p>
                  </a:txBody>
                  <a:tcPr marL="7227" marR="7227" marT="7227" marB="0" anchor="ctr"/>
                </a:tc>
              </a:tr>
              <a:tr h="234461">
                <a:tc>
                  <a:txBody>
                    <a:bodyPr/>
                    <a:lstStyle/>
                    <a:p>
                      <a:pPr algn="l" fontAlgn="b"/>
                      <a:r>
                        <a:rPr lang="en-US" sz="1050" u="none" strike="noStrike">
                          <a:effectLst/>
                        </a:rPr>
                        <a:t>Dehnbostel, Tony</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Wauseon,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419-337-7114</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419-822-7233</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12/3/2003</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8"/>
                        </a:rPr>
                        <a:t>info@tomahawkprinting.com</a:t>
                      </a:r>
                      <a:endParaRPr lang="en-US" sz="1050" b="0" i="0" u="none" strike="noStrike">
                        <a:solidFill>
                          <a:srgbClr val="0000FF"/>
                        </a:solidFill>
                        <a:effectLst/>
                        <a:latin typeface="Arial"/>
                      </a:endParaRPr>
                    </a:p>
                  </a:txBody>
                  <a:tcPr marL="7227" marR="7227" marT="7227" marB="0" anchor="ctr"/>
                </a:tc>
              </a:tr>
              <a:tr h="234461">
                <a:tc>
                  <a:txBody>
                    <a:bodyPr/>
                    <a:lstStyle/>
                    <a:p>
                      <a:pPr algn="l" fontAlgn="b"/>
                      <a:r>
                        <a:rPr lang="en-US" sz="1050" u="none" strike="noStrike">
                          <a:effectLst/>
                        </a:rPr>
                        <a:t>Dennis, Tim</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Wauseon,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419-467-1524</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419-335-2778</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3/2/2005</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9"/>
                        </a:rPr>
                        <a:t>mrsdennisinc@embarqmail.com</a:t>
                      </a:r>
                      <a:endParaRPr lang="en-US" sz="1050" b="0" i="0" u="none" strike="noStrike">
                        <a:solidFill>
                          <a:srgbClr val="0000FF"/>
                        </a:solidFill>
                        <a:effectLst/>
                        <a:latin typeface="Arial"/>
                      </a:endParaRPr>
                    </a:p>
                  </a:txBody>
                  <a:tcPr marL="7227" marR="7227" marT="7227" marB="0" anchor="ctr"/>
                </a:tc>
              </a:tr>
              <a:tr h="234461">
                <a:tc>
                  <a:txBody>
                    <a:bodyPr/>
                    <a:lstStyle/>
                    <a:p>
                      <a:pPr algn="l" fontAlgn="b"/>
                      <a:r>
                        <a:rPr lang="en-US" sz="1050" u="none" strike="noStrike">
                          <a:effectLst/>
                        </a:rPr>
                        <a:t>Dixon, Morvin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Wauseon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solidFill>
                          <a:srgbClr val="0000FF"/>
                        </a:solidFill>
                        <a:effectLst/>
                        <a:latin typeface="Arial"/>
                      </a:endParaRPr>
                    </a:p>
                  </a:txBody>
                  <a:tcPr marL="7227" marR="7227" marT="7227" marB="0" anchor="ctr"/>
                </a:tc>
              </a:tr>
              <a:tr h="234461">
                <a:tc>
                  <a:txBody>
                    <a:bodyPr/>
                    <a:lstStyle/>
                    <a:p>
                      <a:pPr algn="l" fontAlgn="b"/>
                      <a:r>
                        <a:rPr lang="en-US" sz="1050" u="none" strike="noStrike">
                          <a:effectLst/>
                        </a:rPr>
                        <a:t>Ferreira, Delle</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Montpeiler</a:t>
                      </a:r>
                      <a:endParaRPr lang="en-US" sz="1050" b="0" i="0" u="none" strike="noStrike">
                        <a:effectLst/>
                        <a:latin typeface="Arial"/>
                      </a:endParaRPr>
                    </a:p>
                  </a:txBody>
                  <a:tcPr marL="7227" marR="7227" marT="7227" marB="0" anchor="ctr"/>
                </a:tc>
                <a:tc>
                  <a:txBody>
                    <a:bodyPr/>
                    <a:lstStyle/>
                    <a:p>
                      <a:pPr algn="l" fontAlgn="b"/>
                      <a:r>
                        <a:rPr lang="en-US" sz="1050" u="none" strike="noStrike" dirty="0">
                          <a:effectLst/>
                        </a:rPr>
                        <a:t>Ohio</a:t>
                      </a:r>
                      <a:endParaRPr lang="en-US" sz="1050" b="0" i="0" u="none" strike="noStrike" dirty="0">
                        <a:effectLst/>
                        <a:latin typeface="Arial"/>
                      </a:endParaRPr>
                    </a:p>
                  </a:txBody>
                  <a:tcPr marL="7227" marR="7227" marT="7227" marB="0" anchor="ctr"/>
                </a:tc>
                <a:tc>
                  <a:txBody>
                    <a:bodyPr/>
                    <a:lstStyle/>
                    <a:p>
                      <a:pPr algn="ctr" fontAlgn="b"/>
                      <a:r>
                        <a:rPr lang="en-US" sz="1050" u="none" strike="noStrike">
                          <a:effectLst/>
                        </a:rPr>
                        <a:t>43567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419-459-4395</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419-335-3802</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12/4/2002</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10"/>
                        </a:rPr>
                        <a:t>BassFish@Frontiernet.net</a:t>
                      </a:r>
                      <a:endParaRPr lang="en-US" sz="1050" b="0" i="0" u="none" strike="noStrike">
                        <a:solidFill>
                          <a:srgbClr val="0000FF"/>
                        </a:solidFill>
                        <a:effectLst/>
                        <a:latin typeface="Arial"/>
                      </a:endParaRPr>
                    </a:p>
                  </a:txBody>
                  <a:tcPr marL="7227" marR="7227" marT="7227" marB="0" anchor="ctr"/>
                </a:tc>
              </a:tr>
              <a:tr h="234461">
                <a:tc>
                  <a:txBody>
                    <a:bodyPr/>
                    <a:lstStyle/>
                    <a:p>
                      <a:pPr algn="l" fontAlgn="b"/>
                      <a:r>
                        <a:rPr lang="en-US" sz="1050" u="none" strike="noStrike">
                          <a:effectLst/>
                        </a:rPr>
                        <a:t>Frank, Patrick(Bill)</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Wauseon,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419-337-4311</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419-335-8000</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8/1/1995</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11"/>
                        </a:rPr>
                        <a:t>bfrankdc@embarqmail.com</a:t>
                      </a:r>
                      <a:endParaRPr lang="en-US" sz="1050" b="0" i="0" u="none" strike="noStrike">
                        <a:solidFill>
                          <a:srgbClr val="0000FF"/>
                        </a:solidFill>
                        <a:effectLst/>
                        <a:latin typeface="Arial"/>
                      </a:endParaRPr>
                    </a:p>
                  </a:txBody>
                  <a:tcPr marL="7227" marR="7227" marT="7227" marB="0" anchor="ctr"/>
                </a:tc>
              </a:tr>
              <a:tr h="234461">
                <a:tc>
                  <a:txBody>
                    <a:bodyPr/>
                    <a:lstStyle/>
                    <a:p>
                      <a:pPr algn="l" fontAlgn="b"/>
                      <a:r>
                        <a:rPr lang="en-US" sz="1050" u="none" strike="noStrike">
                          <a:effectLst/>
                        </a:rPr>
                        <a:t>Garmenn, Darrel W.</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Archbold,</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43502</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419-445-4317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419-466-5587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Sr.Active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11/1/1983</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r>
              <a:tr h="234461">
                <a:tc>
                  <a:txBody>
                    <a:bodyPr/>
                    <a:lstStyle/>
                    <a:p>
                      <a:pPr algn="l" fontAlgn="b"/>
                      <a:r>
                        <a:rPr lang="en-US" sz="1050" u="none" strike="noStrike">
                          <a:effectLst/>
                        </a:rPr>
                        <a:t>Gerken, David</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Wauseon,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419-344-0033</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419-344-0033</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7/5/2006</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12"/>
                        </a:rPr>
                        <a:t>david.gerken@53.com</a:t>
                      </a:r>
                      <a:endParaRPr lang="en-US" sz="1050" b="0" i="0" u="none" strike="noStrike">
                        <a:solidFill>
                          <a:srgbClr val="0000FF"/>
                        </a:solidFill>
                        <a:effectLst/>
                        <a:latin typeface="Arial"/>
                      </a:endParaRPr>
                    </a:p>
                  </a:txBody>
                  <a:tcPr marL="7227" marR="7227" marT="7227" marB="0" anchor="ctr"/>
                </a:tc>
              </a:tr>
              <a:tr h="234461">
                <a:tc>
                  <a:txBody>
                    <a:bodyPr/>
                    <a:lstStyle/>
                    <a:p>
                      <a:pPr algn="l" fontAlgn="b"/>
                      <a:r>
                        <a:rPr lang="en-US" sz="1050" u="none" strike="noStrike">
                          <a:effectLst/>
                        </a:rPr>
                        <a:t>Hageman, Briam</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Wauseon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419-335-1664</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419-335-2907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7/1/2010</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solidFill>
                          <a:srgbClr val="0000FF"/>
                        </a:solidFill>
                        <a:effectLst/>
                        <a:latin typeface="Arial"/>
                      </a:endParaRPr>
                    </a:p>
                  </a:txBody>
                  <a:tcPr marL="7227" marR="7227" marT="7227" marB="0" anchor="ctr"/>
                </a:tc>
              </a:tr>
              <a:tr h="234461">
                <a:tc>
                  <a:txBody>
                    <a:bodyPr/>
                    <a:lstStyle/>
                    <a:p>
                      <a:pPr algn="l" fontAlgn="b"/>
                      <a:r>
                        <a:rPr lang="en-US" sz="1050" u="none" strike="noStrike">
                          <a:effectLst/>
                        </a:rPr>
                        <a:t>Haselman, Scott</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Swanton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43558</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419-249-7900</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3/17/2008</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13"/>
                        </a:rPr>
                        <a:t>shaselman@rcolaw.com</a:t>
                      </a:r>
                      <a:endParaRPr lang="en-US" sz="1050" b="0" i="0" u="none" strike="noStrike">
                        <a:solidFill>
                          <a:srgbClr val="0000FF"/>
                        </a:solidFill>
                        <a:effectLst/>
                        <a:latin typeface="Arial"/>
                      </a:endParaRPr>
                    </a:p>
                  </a:txBody>
                  <a:tcPr marL="7227" marR="7227" marT="7227" marB="0" anchor="ctr"/>
                </a:tc>
              </a:tr>
              <a:tr h="234461">
                <a:tc>
                  <a:txBody>
                    <a:bodyPr/>
                    <a:lstStyle/>
                    <a:p>
                      <a:pPr algn="l" fontAlgn="b"/>
                      <a:r>
                        <a:rPr lang="en-US" sz="1050" u="none" strike="noStrike">
                          <a:effectLst/>
                        </a:rPr>
                        <a:t>Hayati, Don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Wauseon,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419-335-4098</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419-337-3010</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8/9/2000</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14"/>
                        </a:rPr>
                        <a:t>privatemail01@embarqmail.com</a:t>
                      </a:r>
                      <a:endParaRPr lang="en-US" sz="1050" b="0" i="0" u="none" strike="noStrike">
                        <a:solidFill>
                          <a:srgbClr val="0000FF"/>
                        </a:solidFill>
                        <a:effectLst/>
                        <a:latin typeface="Arial"/>
                      </a:endParaRPr>
                    </a:p>
                  </a:txBody>
                  <a:tcPr marL="7227" marR="7227" marT="7227" marB="0" anchor="ctr"/>
                </a:tc>
              </a:tr>
              <a:tr h="234461">
                <a:tc>
                  <a:txBody>
                    <a:bodyPr/>
                    <a:lstStyle/>
                    <a:p>
                      <a:pPr algn="l" fontAlgn="b"/>
                      <a:r>
                        <a:rPr lang="en-US" sz="1050" u="none" strike="noStrike">
                          <a:effectLst/>
                        </a:rPr>
                        <a:t>Kahrs, Brett</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Wauseon,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419-591-8298</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419-446-2900</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5/24/2000</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15"/>
                        </a:rPr>
                        <a:t>brett.kahrs@lpl.com</a:t>
                      </a:r>
                      <a:endParaRPr lang="en-US" sz="1050" b="0" i="0" u="none" strike="noStrike">
                        <a:solidFill>
                          <a:srgbClr val="0000FF"/>
                        </a:solidFill>
                        <a:effectLst/>
                        <a:latin typeface="Arial"/>
                      </a:endParaRPr>
                    </a:p>
                  </a:txBody>
                  <a:tcPr marL="7227" marR="7227" marT="7227" marB="0" anchor="ctr"/>
                </a:tc>
              </a:tr>
              <a:tr h="234461">
                <a:tc>
                  <a:txBody>
                    <a:bodyPr/>
                    <a:lstStyle/>
                    <a:p>
                      <a:pPr algn="l" fontAlgn="b"/>
                      <a:r>
                        <a:rPr lang="en-US" sz="1050" u="none" strike="noStrike">
                          <a:effectLst/>
                        </a:rPr>
                        <a:t>Kennedy, Paul</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Archbold,</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43502</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419-277-0449</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419-337-9240</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4/6/2005</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16"/>
                        </a:rPr>
                        <a:t>phkenn@adelphia.net</a:t>
                      </a:r>
                      <a:endParaRPr lang="en-US" sz="1050" b="0" i="0" u="none" strike="noStrike">
                        <a:solidFill>
                          <a:srgbClr val="0000FF"/>
                        </a:solidFill>
                        <a:effectLst/>
                        <a:latin typeface="Arial"/>
                      </a:endParaRPr>
                    </a:p>
                  </a:txBody>
                  <a:tcPr marL="7227" marR="7227" marT="7227" marB="0" anchor="ctr"/>
                </a:tc>
              </a:tr>
              <a:tr h="234461">
                <a:tc>
                  <a:txBody>
                    <a:bodyPr/>
                    <a:lstStyle/>
                    <a:p>
                      <a:pPr algn="l" fontAlgn="b"/>
                      <a:r>
                        <a:rPr lang="en-US" sz="1050" u="none" strike="noStrike">
                          <a:effectLst/>
                        </a:rPr>
                        <a:t>Keys, Gary</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Archbold,</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43502</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419-262-0067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419-249-4156</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2/1/1995</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17"/>
                        </a:rPr>
                        <a:t>gwkeys@firstenergycorp.com</a:t>
                      </a:r>
                      <a:endParaRPr lang="en-US" sz="1050" b="0" i="0" u="none" strike="noStrike">
                        <a:solidFill>
                          <a:srgbClr val="0000FF"/>
                        </a:solidFill>
                        <a:effectLst/>
                        <a:latin typeface="Arial"/>
                      </a:endParaRPr>
                    </a:p>
                  </a:txBody>
                  <a:tcPr marL="7227" marR="7227" marT="7227" marB="0" anchor="ctr"/>
                </a:tc>
              </a:tr>
              <a:tr h="234461">
                <a:tc>
                  <a:txBody>
                    <a:bodyPr/>
                    <a:lstStyle/>
                    <a:p>
                      <a:pPr algn="l" fontAlgn="b"/>
                      <a:r>
                        <a:rPr lang="en-US" sz="1050" u="none" strike="noStrike">
                          <a:effectLst/>
                        </a:rPr>
                        <a:t>LaBarge, Greg</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Wauseon,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419-335-0114</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419-337-9210</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5/1/1994</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18"/>
                        </a:rPr>
                        <a:t>labarge.1@osu.edu</a:t>
                      </a:r>
                      <a:endParaRPr lang="en-US" sz="1050" b="0" i="0" u="none" strike="noStrike">
                        <a:solidFill>
                          <a:srgbClr val="0000FF"/>
                        </a:solidFill>
                        <a:effectLst/>
                        <a:latin typeface="Arial"/>
                      </a:endParaRPr>
                    </a:p>
                  </a:txBody>
                  <a:tcPr marL="7227" marR="7227" marT="7227" marB="0" anchor="ctr"/>
                </a:tc>
              </a:tr>
              <a:tr h="234461">
                <a:tc>
                  <a:txBody>
                    <a:bodyPr/>
                    <a:lstStyle/>
                    <a:p>
                      <a:pPr algn="l" fontAlgn="b"/>
                      <a:r>
                        <a:rPr lang="en-US" sz="1050" u="none" strike="noStrike">
                          <a:effectLst/>
                        </a:rPr>
                        <a:t>Lammon, Larry II</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Wauseon,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419-337-0394</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419-335-7700</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11/1/1989</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19"/>
                        </a:rPr>
                        <a:t>lammonii@centurylink.net</a:t>
                      </a:r>
                      <a:endParaRPr lang="en-US" sz="1050" b="0" i="0" u="none" strike="noStrike">
                        <a:solidFill>
                          <a:srgbClr val="0000FF"/>
                        </a:solidFill>
                        <a:effectLst/>
                        <a:latin typeface="Arial"/>
                      </a:endParaRPr>
                    </a:p>
                  </a:txBody>
                  <a:tcPr marL="7227" marR="7227" marT="7227" marB="0" anchor="ctr"/>
                </a:tc>
              </a:tr>
              <a:tr h="234461">
                <a:tc>
                  <a:txBody>
                    <a:bodyPr/>
                    <a:lstStyle/>
                    <a:p>
                      <a:pPr algn="l" fontAlgn="b"/>
                      <a:r>
                        <a:rPr lang="en-US" sz="1050" u="none" strike="noStrike">
                          <a:effectLst/>
                        </a:rPr>
                        <a:t>Lantz, Allen G.</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Wauseon,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419-337-8985</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419-446-2501</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2/1/1983</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20"/>
                        </a:rPr>
                        <a:t>aglantz@embarqmail.com</a:t>
                      </a:r>
                      <a:endParaRPr lang="en-US" sz="1050" b="0" i="0" u="none" strike="noStrike">
                        <a:solidFill>
                          <a:srgbClr val="0000FF"/>
                        </a:solidFill>
                        <a:effectLst/>
                        <a:latin typeface="Arial"/>
                      </a:endParaRPr>
                    </a:p>
                  </a:txBody>
                  <a:tcPr marL="7227" marR="7227" marT="7227" marB="0" anchor="ctr"/>
                </a:tc>
              </a:tr>
              <a:tr h="234461">
                <a:tc>
                  <a:txBody>
                    <a:bodyPr/>
                    <a:lstStyle/>
                    <a:p>
                      <a:pPr algn="l" fontAlgn="b"/>
                      <a:r>
                        <a:rPr lang="en-US" sz="1050" u="none" strike="noStrike">
                          <a:effectLst/>
                        </a:rPr>
                        <a:t>Leupp, Kenneth (Skip)</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Archbold,</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43502</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419-445-4919</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419-572-1507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11/1/1992</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21"/>
                        </a:rPr>
                        <a:t>skipliz@adelphia.net</a:t>
                      </a:r>
                      <a:endParaRPr lang="en-US" sz="1050" b="0" i="0" u="none" strike="noStrike">
                        <a:solidFill>
                          <a:srgbClr val="0000FF"/>
                        </a:solidFill>
                        <a:effectLst/>
                        <a:latin typeface="Arial"/>
                      </a:endParaRPr>
                    </a:p>
                  </a:txBody>
                  <a:tcPr marL="7227" marR="7227" marT="7227" marB="0" anchor="ctr"/>
                </a:tc>
              </a:tr>
              <a:tr h="234461">
                <a:tc>
                  <a:txBody>
                    <a:bodyPr/>
                    <a:lstStyle/>
                    <a:p>
                      <a:pPr algn="l" fontAlgn="b"/>
                      <a:r>
                        <a:rPr lang="en-US" sz="1050" u="none" strike="noStrike">
                          <a:effectLst/>
                        </a:rPr>
                        <a:t>Lopez, Ruben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Wauseon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419-335-6299</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12/15/2010</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solidFill>
                          <a:srgbClr val="0000FF"/>
                        </a:solidFill>
                        <a:effectLst/>
                        <a:latin typeface="Arial"/>
                      </a:endParaRPr>
                    </a:p>
                  </a:txBody>
                  <a:tcPr marL="7227" marR="7227" marT="7227" marB="0" anchor="ctr"/>
                </a:tc>
              </a:tr>
              <a:tr h="234461">
                <a:tc>
                  <a:txBody>
                    <a:bodyPr/>
                    <a:lstStyle/>
                    <a:p>
                      <a:pPr algn="l" fontAlgn="b"/>
                      <a:r>
                        <a:rPr lang="en-US" sz="1050" u="none" strike="noStrike" dirty="0" err="1">
                          <a:effectLst/>
                        </a:rPr>
                        <a:t>McWatters</a:t>
                      </a:r>
                      <a:r>
                        <a:rPr lang="en-US" sz="1050" u="none" strike="noStrike" dirty="0">
                          <a:effectLst/>
                        </a:rPr>
                        <a:t> III, Tom</a:t>
                      </a:r>
                      <a:endParaRPr lang="en-US" sz="1050" b="0" i="0" u="none" strike="noStrike" dirty="0">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Wauseon,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419-337-5065</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12/12/2007</a:t>
                      </a:r>
                      <a:endParaRPr lang="en-US" sz="1050" b="0" i="0" u="none" strike="noStrike">
                        <a:effectLst/>
                        <a:latin typeface="Arial"/>
                      </a:endParaRPr>
                    </a:p>
                  </a:txBody>
                  <a:tcPr marL="7227" marR="7227" marT="7227" marB="0" anchor="ctr"/>
                </a:tc>
                <a:tc>
                  <a:txBody>
                    <a:bodyPr/>
                    <a:lstStyle/>
                    <a:p>
                      <a:pPr algn="l" fontAlgn="b"/>
                      <a:r>
                        <a:rPr lang="en-US" sz="1050" u="none" strike="noStrike" dirty="0">
                          <a:effectLst/>
                          <a:hlinkClick r:id="rId22"/>
                        </a:rPr>
                        <a:t>tmcwatters@bksr.org</a:t>
                      </a:r>
                      <a:endParaRPr lang="en-US" sz="1050" b="0" i="0" u="none" strike="noStrike" dirty="0">
                        <a:solidFill>
                          <a:srgbClr val="0000FF"/>
                        </a:solidFill>
                        <a:effectLst/>
                        <a:latin typeface="Arial"/>
                      </a:endParaRPr>
                    </a:p>
                  </a:txBody>
                  <a:tcPr marL="7227" marR="7227" marT="7227" marB="0" anchor="ctr"/>
                </a:tc>
              </a:tr>
            </a:tbl>
          </a:graphicData>
        </a:graphic>
      </p:graphicFrame>
    </p:spTree>
    <p:extLst>
      <p:ext uri="{BB962C8B-B14F-4D97-AF65-F5344CB8AC3E}">
        <p14:creationId xmlns:p14="http://schemas.microsoft.com/office/powerpoint/2010/main" val="2383341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703418109"/>
              </p:ext>
            </p:extLst>
          </p:nvPr>
        </p:nvGraphicFramePr>
        <p:xfrm>
          <a:off x="228600" y="381003"/>
          <a:ext cx="8686801" cy="6095995"/>
        </p:xfrm>
        <a:graphic>
          <a:graphicData uri="http://schemas.openxmlformats.org/drawingml/2006/table">
            <a:tbl>
              <a:tblPr firstRow="1" bandRow="1">
                <a:tableStyleId>{5C22544A-7EE6-4342-B048-85BDC9FD1C3A}</a:tableStyleId>
              </a:tblPr>
              <a:tblGrid>
                <a:gridCol w="1304164"/>
                <a:gridCol w="386419"/>
                <a:gridCol w="793176"/>
                <a:gridCol w="396588"/>
                <a:gridCol w="650811"/>
                <a:gridCol w="1027061"/>
                <a:gridCol w="915202"/>
                <a:gridCol w="569460"/>
                <a:gridCol w="681318"/>
                <a:gridCol w="1962602"/>
              </a:tblGrid>
              <a:tr h="191795">
                <a:tc>
                  <a:txBody>
                    <a:bodyPr/>
                    <a:lstStyle/>
                    <a:p>
                      <a:pPr algn="ctr" fontAlgn="b"/>
                      <a:r>
                        <a:rPr lang="en-US" sz="1050" u="none" strike="noStrike" dirty="0">
                          <a:effectLst/>
                        </a:rPr>
                        <a:t>Name</a:t>
                      </a:r>
                      <a:endParaRPr lang="en-US" sz="1050" b="1" i="0" u="none" strike="noStrike" dirty="0">
                        <a:effectLst/>
                        <a:latin typeface="Arial"/>
                      </a:endParaRPr>
                    </a:p>
                  </a:txBody>
                  <a:tcPr marL="7227" marR="7227" marT="7227" marB="0" anchor="ctr"/>
                </a:tc>
                <a:tc>
                  <a:txBody>
                    <a:bodyPr/>
                    <a:lstStyle/>
                    <a:p>
                      <a:pPr algn="ctr" fontAlgn="b"/>
                      <a:r>
                        <a:rPr lang="en-US" sz="1050" u="none" strike="noStrike" dirty="0">
                          <a:effectLst/>
                        </a:rPr>
                        <a:t> </a:t>
                      </a:r>
                      <a:endParaRPr lang="en-US" sz="1050" b="1" i="0" u="none" strike="noStrike" dirty="0">
                        <a:effectLst/>
                        <a:latin typeface="Arial"/>
                      </a:endParaRPr>
                    </a:p>
                  </a:txBody>
                  <a:tcPr marL="7227" marR="7227" marT="7227" marB="0" anchor="ctr"/>
                </a:tc>
                <a:tc>
                  <a:txBody>
                    <a:bodyPr/>
                    <a:lstStyle/>
                    <a:p>
                      <a:pPr algn="ctr" fontAlgn="b"/>
                      <a:r>
                        <a:rPr lang="en-US" sz="1050" u="none" strike="noStrike">
                          <a:effectLst/>
                        </a:rPr>
                        <a:t>City</a:t>
                      </a:r>
                      <a:endParaRPr lang="en-US" sz="1050" b="1" i="0" u="none" strike="noStrike">
                        <a:effectLst/>
                        <a:latin typeface="Arial"/>
                      </a:endParaRPr>
                    </a:p>
                  </a:txBody>
                  <a:tcPr marL="7227" marR="7227" marT="7227" marB="0" anchor="ctr"/>
                </a:tc>
                <a:tc>
                  <a:txBody>
                    <a:bodyPr/>
                    <a:lstStyle/>
                    <a:p>
                      <a:pPr algn="ctr" fontAlgn="b"/>
                      <a:r>
                        <a:rPr lang="en-US" sz="1050" u="none" strike="noStrike">
                          <a:effectLst/>
                        </a:rPr>
                        <a:t>State</a:t>
                      </a:r>
                      <a:endParaRPr lang="en-US" sz="1050" b="1" i="0" u="none" strike="noStrike">
                        <a:effectLst/>
                        <a:latin typeface="Arial"/>
                      </a:endParaRPr>
                    </a:p>
                  </a:txBody>
                  <a:tcPr marL="7227" marR="7227" marT="7227" marB="0" anchor="ctr"/>
                </a:tc>
                <a:tc>
                  <a:txBody>
                    <a:bodyPr/>
                    <a:lstStyle/>
                    <a:p>
                      <a:pPr algn="ctr" fontAlgn="b"/>
                      <a:r>
                        <a:rPr lang="en-US" sz="1050" u="none" strike="noStrike">
                          <a:effectLst/>
                        </a:rPr>
                        <a:t>Zip Code</a:t>
                      </a:r>
                      <a:endParaRPr lang="en-US" sz="1050" b="1" i="0" u="none" strike="noStrike">
                        <a:effectLst/>
                        <a:latin typeface="Arial"/>
                      </a:endParaRPr>
                    </a:p>
                  </a:txBody>
                  <a:tcPr marL="7227" marR="7227" marT="7227" marB="0" anchor="ctr"/>
                </a:tc>
                <a:tc>
                  <a:txBody>
                    <a:bodyPr/>
                    <a:lstStyle/>
                    <a:p>
                      <a:pPr algn="ctr" fontAlgn="b"/>
                      <a:r>
                        <a:rPr lang="en-US" sz="1050" u="none" strike="noStrike">
                          <a:effectLst/>
                        </a:rPr>
                        <a:t>Home Phone</a:t>
                      </a:r>
                      <a:endParaRPr lang="en-US" sz="1050" b="1" i="0" u="none" strike="noStrike">
                        <a:effectLst/>
                        <a:latin typeface="Arial"/>
                      </a:endParaRPr>
                    </a:p>
                  </a:txBody>
                  <a:tcPr marL="7227" marR="7227" marT="7227" marB="0" anchor="ctr"/>
                </a:tc>
                <a:tc>
                  <a:txBody>
                    <a:bodyPr/>
                    <a:lstStyle/>
                    <a:p>
                      <a:pPr algn="ctr" fontAlgn="b"/>
                      <a:r>
                        <a:rPr lang="en-US" sz="1050" u="none" strike="noStrike">
                          <a:effectLst/>
                        </a:rPr>
                        <a:t>Office Phone</a:t>
                      </a:r>
                      <a:endParaRPr lang="en-US" sz="1050" b="1" i="0" u="none" strike="noStrike">
                        <a:effectLst/>
                        <a:latin typeface="Arial"/>
                      </a:endParaRPr>
                    </a:p>
                  </a:txBody>
                  <a:tcPr marL="7227" marR="7227" marT="7227" marB="0" anchor="ctr"/>
                </a:tc>
                <a:tc>
                  <a:txBody>
                    <a:bodyPr/>
                    <a:lstStyle/>
                    <a:p>
                      <a:pPr algn="ctr" fontAlgn="b"/>
                      <a:r>
                        <a:rPr lang="en-US" sz="1050" u="none" strike="noStrike">
                          <a:effectLst/>
                        </a:rPr>
                        <a:t>Status</a:t>
                      </a:r>
                      <a:endParaRPr lang="en-US" sz="1050" b="1" i="0" u="none" strike="noStrike">
                        <a:effectLst/>
                        <a:latin typeface="Arial"/>
                      </a:endParaRPr>
                    </a:p>
                  </a:txBody>
                  <a:tcPr marL="7227" marR="7227" marT="7227" marB="0" anchor="ctr"/>
                </a:tc>
                <a:tc>
                  <a:txBody>
                    <a:bodyPr/>
                    <a:lstStyle/>
                    <a:p>
                      <a:pPr algn="ctr" fontAlgn="b"/>
                      <a:r>
                        <a:rPr lang="en-US" sz="1050" u="none" strike="noStrike">
                          <a:effectLst/>
                        </a:rPr>
                        <a:t>Active Date</a:t>
                      </a:r>
                      <a:endParaRPr lang="en-US" sz="1050" b="1" i="0" u="none" strike="noStrike">
                        <a:effectLst/>
                        <a:latin typeface="Arial"/>
                      </a:endParaRPr>
                    </a:p>
                  </a:txBody>
                  <a:tcPr marL="7227" marR="7227" marT="7227" marB="0" anchor="ctr"/>
                </a:tc>
                <a:tc>
                  <a:txBody>
                    <a:bodyPr/>
                    <a:lstStyle/>
                    <a:p>
                      <a:pPr algn="ctr" fontAlgn="b"/>
                      <a:r>
                        <a:rPr lang="en-US" sz="1050" u="none" strike="noStrike" dirty="0">
                          <a:effectLst/>
                        </a:rPr>
                        <a:t>e-mail</a:t>
                      </a:r>
                      <a:endParaRPr lang="en-US" sz="1050" b="1" i="0" u="none" strike="noStrike" dirty="0">
                        <a:effectLst/>
                        <a:latin typeface="Arial"/>
                      </a:endParaRPr>
                    </a:p>
                  </a:txBody>
                  <a:tcPr marL="7227" marR="7227" marT="7227" marB="0" anchor="ctr"/>
                </a:tc>
              </a:tr>
              <a:tr h="191795">
                <a:tc>
                  <a:txBody>
                    <a:bodyPr/>
                    <a:lstStyle/>
                    <a:p>
                      <a:pPr algn="l" fontAlgn="b"/>
                      <a:r>
                        <a:rPr lang="en-US" sz="1050" u="none" strike="noStrike" dirty="0" err="1">
                          <a:effectLst/>
                        </a:rPr>
                        <a:t>Mirtes</a:t>
                      </a:r>
                      <a:r>
                        <a:rPr lang="en-US" sz="1050" u="none" strike="noStrike" dirty="0">
                          <a:effectLst/>
                        </a:rPr>
                        <a:t>, Scott</a:t>
                      </a:r>
                      <a:endParaRPr lang="en-US" sz="1050" b="0" i="0" u="none" strike="noStrike" dirty="0">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Wauseon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419-335-0703</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11/24/2010</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solidFill>
                          <a:srgbClr val="0000FF"/>
                        </a:solidFill>
                        <a:effectLst/>
                        <a:latin typeface="Arial"/>
                      </a:endParaRPr>
                    </a:p>
                  </a:txBody>
                  <a:tcPr marL="7227" marR="7227" marT="7227" marB="0" anchor="ctr"/>
                </a:tc>
              </a:tr>
              <a:tr h="191795">
                <a:tc>
                  <a:txBody>
                    <a:bodyPr/>
                    <a:lstStyle/>
                    <a:p>
                      <a:pPr algn="l" fontAlgn="b"/>
                      <a:r>
                        <a:rPr lang="en-US" sz="1050" u="none" strike="noStrike">
                          <a:effectLst/>
                        </a:rPr>
                        <a:t>Murry, Michael W.</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Wauseon,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419-335-0942</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419-337-7653</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10/2/1996</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2"/>
                        </a:rPr>
                        <a:t>mwmurry@earthlink.net</a:t>
                      </a:r>
                      <a:endParaRPr lang="en-US" sz="1050" b="0" i="0" u="none" strike="noStrike">
                        <a:solidFill>
                          <a:srgbClr val="0000FF"/>
                        </a:solidFill>
                        <a:effectLst/>
                        <a:latin typeface="Arial"/>
                      </a:endParaRPr>
                    </a:p>
                  </a:txBody>
                  <a:tcPr marL="7227" marR="7227" marT="7227" marB="0" anchor="ctr"/>
                </a:tc>
              </a:tr>
              <a:tr h="191795">
                <a:tc>
                  <a:txBody>
                    <a:bodyPr/>
                    <a:lstStyle/>
                    <a:p>
                      <a:pPr algn="l" fontAlgn="b"/>
                      <a:r>
                        <a:rPr lang="en-US" sz="1050" u="none" strike="noStrike">
                          <a:effectLst/>
                        </a:rPr>
                        <a:t>Newcomb, Tracey</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Wauseon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419-335-0842</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419-335-4451</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3/10/2010</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3"/>
                        </a:rPr>
                        <a:t>newk86@msn.com</a:t>
                      </a:r>
                      <a:endParaRPr lang="en-US" sz="1050" b="0" i="0" u="none" strike="noStrike">
                        <a:solidFill>
                          <a:srgbClr val="0000FF"/>
                        </a:solidFill>
                        <a:effectLst/>
                        <a:latin typeface="Arial"/>
                      </a:endParaRPr>
                    </a:p>
                  </a:txBody>
                  <a:tcPr marL="7227" marR="7227" marT="7227" marB="0" anchor="ctr"/>
                </a:tc>
              </a:tr>
              <a:tr h="191795">
                <a:tc>
                  <a:txBody>
                    <a:bodyPr/>
                    <a:lstStyle/>
                    <a:p>
                      <a:pPr algn="l" fontAlgn="b"/>
                      <a:r>
                        <a:rPr lang="en-US" sz="1050" u="none" strike="noStrike">
                          <a:effectLst/>
                        </a:rPr>
                        <a:t>Nofziger, Ed</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Archbold,</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43502</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419-445-2181</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419-337-9900</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11/26/1997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4"/>
                        </a:rPr>
                        <a:t>enofziger@haasdoor.com</a:t>
                      </a:r>
                      <a:endParaRPr lang="en-US" sz="1050" b="0" i="0" u="none" strike="noStrike">
                        <a:solidFill>
                          <a:srgbClr val="0000FF"/>
                        </a:solidFill>
                        <a:effectLst/>
                        <a:latin typeface="Arial"/>
                      </a:endParaRPr>
                    </a:p>
                  </a:txBody>
                  <a:tcPr marL="7227" marR="7227" marT="7227" marB="0" anchor="ctr"/>
                </a:tc>
              </a:tr>
              <a:tr h="191795">
                <a:tc>
                  <a:txBody>
                    <a:bodyPr/>
                    <a:lstStyle/>
                    <a:p>
                      <a:pPr algn="l" fontAlgn="b"/>
                      <a:r>
                        <a:rPr lang="en-US" sz="1050" u="none" strike="noStrike">
                          <a:effectLst/>
                        </a:rPr>
                        <a:t>Precht, Bill</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Wauseon,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419-337-3808</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419-335-7911</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3/8/2000</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5"/>
                        </a:rPr>
                        <a:t>wprecht@roadrunner.com</a:t>
                      </a:r>
                      <a:endParaRPr lang="en-US" sz="1050" b="0" i="0" u="none" strike="noStrike">
                        <a:solidFill>
                          <a:srgbClr val="0000FF"/>
                        </a:solidFill>
                        <a:effectLst/>
                        <a:latin typeface="Arial"/>
                      </a:endParaRPr>
                    </a:p>
                  </a:txBody>
                  <a:tcPr marL="7227" marR="7227" marT="7227" marB="0" anchor="ctr"/>
                </a:tc>
              </a:tr>
              <a:tr h="191795">
                <a:tc>
                  <a:txBody>
                    <a:bodyPr/>
                    <a:lstStyle/>
                    <a:p>
                      <a:pPr algn="l" fontAlgn="b"/>
                      <a:r>
                        <a:rPr lang="en-US" sz="1050" u="none" strike="noStrike">
                          <a:effectLst/>
                        </a:rPr>
                        <a:t>Rashley, Kelly</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Wauseon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419-335-8858</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419-335-2075</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4/28/2010</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6"/>
                        </a:rPr>
                        <a:t>Kelly.rashley@Pnc.com</a:t>
                      </a:r>
                      <a:endParaRPr lang="en-US" sz="1050" b="0" i="0" u="none" strike="noStrike">
                        <a:solidFill>
                          <a:srgbClr val="0000FF"/>
                        </a:solidFill>
                        <a:effectLst/>
                        <a:latin typeface="Arial"/>
                      </a:endParaRPr>
                    </a:p>
                  </a:txBody>
                  <a:tcPr marL="7227" marR="7227" marT="7227" marB="0" anchor="ctr"/>
                </a:tc>
              </a:tr>
              <a:tr h="191795">
                <a:tc>
                  <a:txBody>
                    <a:bodyPr/>
                    <a:lstStyle/>
                    <a:p>
                      <a:pPr algn="l" fontAlgn="b"/>
                      <a:r>
                        <a:rPr lang="en-US" sz="1050" u="none" strike="noStrike">
                          <a:effectLst/>
                        </a:rPr>
                        <a:t>Robinson, Jeff</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Wauseon,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419-337-6811</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419-337-5065</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12/1/1981</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7"/>
                        </a:rPr>
                        <a:t>jrobinson@bksr.org</a:t>
                      </a:r>
                      <a:endParaRPr lang="en-US" sz="1050" b="0" i="0" u="none" strike="noStrike">
                        <a:solidFill>
                          <a:srgbClr val="0000FF"/>
                        </a:solidFill>
                        <a:effectLst/>
                        <a:latin typeface="Arial"/>
                      </a:endParaRPr>
                    </a:p>
                  </a:txBody>
                  <a:tcPr marL="7227" marR="7227" marT="7227" marB="0" anchor="ctr"/>
                </a:tc>
              </a:tr>
              <a:tr h="191795">
                <a:tc>
                  <a:txBody>
                    <a:bodyPr/>
                    <a:lstStyle/>
                    <a:p>
                      <a:pPr algn="l" fontAlgn="b"/>
                      <a:r>
                        <a:rPr lang="en-US" sz="1050" u="none" strike="noStrike">
                          <a:effectLst/>
                        </a:rPr>
                        <a:t>Robinson, Marc</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Wauseon,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419-335-4140</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419-335-6616</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3/1/1999</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8"/>
                        </a:rPr>
                        <a:t>Wauseons@nwoca.org</a:t>
                      </a:r>
                      <a:endParaRPr lang="en-US" sz="1050" b="0" i="0" u="none" strike="noStrike">
                        <a:solidFill>
                          <a:srgbClr val="0000FF"/>
                        </a:solidFill>
                        <a:effectLst/>
                        <a:latin typeface="Arial"/>
                      </a:endParaRPr>
                    </a:p>
                  </a:txBody>
                  <a:tcPr marL="7227" marR="7227" marT="7227" marB="0" anchor="ctr"/>
                </a:tc>
              </a:tr>
              <a:tr h="191795">
                <a:tc>
                  <a:txBody>
                    <a:bodyPr/>
                    <a:lstStyle/>
                    <a:p>
                      <a:pPr algn="l" fontAlgn="b"/>
                      <a:r>
                        <a:rPr lang="en-US" sz="1050" u="none" strike="noStrike">
                          <a:effectLst/>
                        </a:rPr>
                        <a:t>Rose, John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Wauseon,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419-822-6558</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419-337-2010</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10/2/2007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9"/>
                        </a:rPr>
                        <a:t>jrose@fm-bank.com</a:t>
                      </a:r>
                      <a:endParaRPr lang="en-US" sz="1050" b="0" i="0" u="none" strike="noStrike">
                        <a:solidFill>
                          <a:srgbClr val="0000FF"/>
                        </a:solidFill>
                        <a:effectLst/>
                        <a:latin typeface="Arial"/>
                      </a:endParaRPr>
                    </a:p>
                  </a:txBody>
                  <a:tcPr marL="7227" marR="7227" marT="7227" marB="0" anchor="ctr"/>
                </a:tc>
              </a:tr>
              <a:tr h="191795">
                <a:tc>
                  <a:txBody>
                    <a:bodyPr/>
                    <a:lstStyle/>
                    <a:p>
                      <a:pPr algn="l" fontAlgn="b"/>
                      <a:r>
                        <a:rPr lang="en-US" sz="1050" u="none" strike="noStrike">
                          <a:effectLst/>
                        </a:rPr>
                        <a:t>Rupp, Jeff</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Wauseon,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419-335-7112</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419-583-9847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9/26/2001</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10"/>
                        </a:rPr>
                        <a:t>jbrupp@fulton-net.com</a:t>
                      </a:r>
                      <a:endParaRPr lang="en-US" sz="1050" b="0" i="0" u="none" strike="noStrike">
                        <a:solidFill>
                          <a:srgbClr val="0000FF"/>
                        </a:solidFill>
                        <a:effectLst/>
                        <a:latin typeface="Arial"/>
                      </a:endParaRPr>
                    </a:p>
                  </a:txBody>
                  <a:tcPr marL="7227" marR="7227" marT="7227" marB="0" anchor="ctr"/>
                </a:tc>
              </a:tr>
              <a:tr h="191795">
                <a:tc>
                  <a:txBody>
                    <a:bodyPr/>
                    <a:lstStyle/>
                    <a:p>
                      <a:pPr algn="l" fontAlgn="b"/>
                      <a:r>
                        <a:rPr lang="en-US" sz="1050" u="none" strike="noStrike">
                          <a:effectLst/>
                        </a:rPr>
                        <a:t>Shemak, Richard</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Toledo</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43614</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419-385-9916</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419-349-4882</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6/23/2010</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11"/>
                        </a:rPr>
                        <a:t>r.shemak@donsautogroup.com</a:t>
                      </a:r>
                      <a:endParaRPr lang="en-US" sz="1050" b="0" i="0" u="none" strike="noStrike">
                        <a:solidFill>
                          <a:srgbClr val="0000FF"/>
                        </a:solidFill>
                        <a:effectLst/>
                        <a:latin typeface="Arial"/>
                      </a:endParaRPr>
                    </a:p>
                  </a:txBody>
                  <a:tcPr marL="7227" marR="7227" marT="7227" marB="0" anchor="ctr"/>
                </a:tc>
              </a:tr>
              <a:tr h="191795">
                <a:tc>
                  <a:txBody>
                    <a:bodyPr/>
                    <a:lstStyle/>
                    <a:p>
                      <a:pPr algn="l" fontAlgn="b"/>
                      <a:r>
                        <a:rPr lang="en-US" sz="1050" u="none" strike="noStrike">
                          <a:effectLst/>
                        </a:rPr>
                        <a:t>Simpkins, Bill</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Wauseon,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419-335-0867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419-337-2015</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10/12/2008</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12"/>
                        </a:rPr>
                        <a:t>bsimpkins@embarqmail.com</a:t>
                      </a:r>
                      <a:endParaRPr lang="en-US" sz="1050" b="0" i="0" u="none" strike="noStrike">
                        <a:solidFill>
                          <a:srgbClr val="0000FF"/>
                        </a:solidFill>
                        <a:effectLst/>
                        <a:latin typeface="Arial"/>
                      </a:endParaRPr>
                    </a:p>
                  </a:txBody>
                  <a:tcPr marL="7227" marR="7227" marT="7227" marB="0" anchor="ctr"/>
                </a:tc>
              </a:tr>
              <a:tr h="191795">
                <a:tc>
                  <a:txBody>
                    <a:bodyPr/>
                    <a:lstStyle/>
                    <a:p>
                      <a:pPr algn="l" fontAlgn="b"/>
                      <a:r>
                        <a:rPr lang="en-US" sz="1050" u="none" strike="noStrike">
                          <a:effectLst/>
                        </a:rPr>
                        <a:t>Smallman, Mary Jo</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Wauseon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419-923-8615</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419-335-2017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12/22/2010</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13"/>
                        </a:rPr>
                        <a:t>smallman@embarqmail.com</a:t>
                      </a:r>
                      <a:endParaRPr lang="en-US" sz="1050" b="0" i="0" u="none" strike="noStrike">
                        <a:solidFill>
                          <a:srgbClr val="0000FF"/>
                        </a:solidFill>
                        <a:effectLst/>
                        <a:latin typeface="Arial"/>
                      </a:endParaRPr>
                    </a:p>
                  </a:txBody>
                  <a:tcPr marL="7227" marR="7227" marT="7227" marB="0" anchor="ctr"/>
                </a:tc>
              </a:tr>
              <a:tr h="191795">
                <a:tc>
                  <a:txBody>
                    <a:bodyPr/>
                    <a:lstStyle/>
                    <a:p>
                      <a:pPr algn="l" fontAlgn="b"/>
                      <a:r>
                        <a:rPr lang="en-US" sz="1050" u="none" strike="noStrike">
                          <a:effectLst/>
                        </a:rPr>
                        <a:t>Spence, Van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Delta,</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43515</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419-822-3140</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419-278-0416</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9/1/1993</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r>
              <a:tr h="191795">
                <a:tc>
                  <a:txBody>
                    <a:bodyPr/>
                    <a:lstStyle/>
                    <a:p>
                      <a:pPr algn="l" fontAlgn="b"/>
                      <a:r>
                        <a:rPr lang="en-US" sz="1050" u="none" strike="noStrike">
                          <a:effectLst/>
                        </a:rPr>
                        <a:t>Spencer, Brenda</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r>
              <a:tr h="191795">
                <a:tc>
                  <a:txBody>
                    <a:bodyPr/>
                    <a:lstStyle/>
                    <a:p>
                      <a:pPr algn="l" fontAlgn="b"/>
                      <a:r>
                        <a:rPr lang="en-US" sz="1050" u="none" strike="noStrike">
                          <a:effectLst/>
                        </a:rPr>
                        <a:t>Stevens, Kelly</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Wauseon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720-205-2006</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303-334-4749</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1/13/2010</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14"/>
                        </a:rPr>
                        <a:t>kelly.stevens@oracle.com</a:t>
                      </a:r>
                      <a:endParaRPr lang="en-US" sz="1050" b="0" i="0" u="none" strike="noStrike">
                        <a:solidFill>
                          <a:srgbClr val="0000FF"/>
                        </a:solidFill>
                        <a:effectLst/>
                        <a:latin typeface="Arial"/>
                      </a:endParaRPr>
                    </a:p>
                  </a:txBody>
                  <a:tcPr marL="7227" marR="7227" marT="7227" marB="0" anchor="ctr"/>
                </a:tc>
              </a:tr>
              <a:tr h="191795">
                <a:tc>
                  <a:txBody>
                    <a:bodyPr/>
                    <a:lstStyle/>
                    <a:p>
                      <a:pPr algn="l" fontAlgn="b"/>
                      <a:r>
                        <a:rPr lang="en-US" sz="1050" u="none" strike="noStrike">
                          <a:effectLst/>
                        </a:rPr>
                        <a:t>Stidham, Rick</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Wauseon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419-335-7512</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419-335-3600</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5/6/2009</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15"/>
                        </a:rPr>
                        <a:t>4astit1965@embarqmail.com</a:t>
                      </a:r>
                      <a:endParaRPr lang="en-US" sz="1050" b="0" i="0" u="none" strike="noStrike">
                        <a:solidFill>
                          <a:srgbClr val="0000FF"/>
                        </a:solidFill>
                        <a:effectLst/>
                        <a:latin typeface="Arial"/>
                      </a:endParaRPr>
                    </a:p>
                  </a:txBody>
                  <a:tcPr marL="7227" marR="7227" marT="7227" marB="0" anchor="ctr"/>
                </a:tc>
              </a:tr>
              <a:tr h="375301">
                <a:tc>
                  <a:txBody>
                    <a:bodyPr/>
                    <a:lstStyle/>
                    <a:p>
                      <a:pPr algn="l" fontAlgn="b"/>
                      <a:r>
                        <a:rPr lang="en-US" sz="1050" u="none" strike="noStrike">
                          <a:effectLst/>
                        </a:rPr>
                        <a:t>Strayer, Bill</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Wauseon,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dirty="0">
                          <a:effectLst/>
                        </a:rPr>
                        <a:t>43567</a:t>
                      </a:r>
                      <a:endParaRPr lang="en-US" sz="1050" b="0" i="0" u="none" strike="noStrike" dirty="0">
                        <a:effectLst/>
                        <a:latin typeface="Arial"/>
                      </a:endParaRPr>
                    </a:p>
                  </a:txBody>
                  <a:tcPr marL="7227" marR="7227" marT="7227" marB="0" anchor="ctr"/>
                </a:tc>
                <a:tc>
                  <a:txBody>
                    <a:bodyPr/>
                    <a:lstStyle/>
                    <a:p>
                      <a:pPr algn="l" fontAlgn="b"/>
                      <a:r>
                        <a:rPr lang="en-US" sz="1050" u="none" strike="noStrike">
                          <a:effectLst/>
                        </a:rPr>
                        <a:t>419-335-3921</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Sr. Inactive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3/12/1962</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16"/>
                        </a:rPr>
                        <a:t>gdorbill@yahoo.com</a:t>
                      </a:r>
                      <a:endParaRPr lang="en-US" sz="1050" b="0" i="0" u="none" strike="noStrike">
                        <a:solidFill>
                          <a:srgbClr val="0000FF"/>
                        </a:solidFill>
                        <a:effectLst/>
                        <a:latin typeface="Arial"/>
                      </a:endParaRPr>
                    </a:p>
                  </a:txBody>
                  <a:tcPr marL="7227" marR="7227" marT="7227" marB="0" anchor="ctr"/>
                </a:tc>
              </a:tr>
              <a:tr h="375301">
                <a:tc>
                  <a:txBody>
                    <a:bodyPr/>
                    <a:lstStyle/>
                    <a:p>
                      <a:pPr algn="l" fontAlgn="b"/>
                      <a:r>
                        <a:rPr lang="en-US" sz="1050" u="none" strike="noStrike">
                          <a:effectLst/>
                        </a:rPr>
                        <a:t>Suon, Greg</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Wauseon,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419-337-5422</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419-335-5092</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12/1/1984</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17"/>
                        </a:rPr>
                        <a:t>anythinggrows@midohio.twcbc.com</a:t>
                      </a:r>
                      <a:endParaRPr lang="en-US" sz="1050" b="0" i="0" u="none" strike="noStrike">
                        <a:solidFill>
                          <a:srgbClr val="0000FF"/>
                        </a:solidFill>
                        <a:effectLst/>
                        <a:latin typeface="Arial"/>
                      </a:endParaRPr>
                    </a:p>
                  </a:txBody>
                  <a:tcPr marL="7227" marR="7227" marT="7227" marB="0" anchor="ctr"/>
                </a:tc>
              </a:tr>
              <a:tr h="191795">
                <a:tc>
                  <a:txBody>
                    <a:bodyPr/>
                    <a:lstStyle/>
                    <a:p>
                      <a:pPr algn="l" fontAlgn="b"/>
                      <a:r>
                        <a:rPr lang="en-US" sz="1050" u="none" strike="noStrike">
                          <a:effectLst/>
                        </a:rPr>
                        <a:t>Swigart, William R.</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Wauseon,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419-335-2418</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11/1/1983</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18"/>
                        </a:rPr>
                        <a:t>wswiguys@roadrunner.com</a:t>
                      </a:r>
                      <a:endParaRPr lang="en-US" sz="1050" b="0" i="0" u="none" strike="noStrike">
                        <a:solidFill>
                          <a:srgbClr val="0000FF"/>
                        </a:solidFill>
                        <a:effectLst/>
                        <a:latin typeface="Arial"/>
                      </a:endParaRPr>
                    </a:p>
                  </a:txBody>
                  <a:tcPr marL="7227" marR="7227" marT="7227" marB="0" anchor="ctr"/>
                </a:tc>
              </a:tr>
              <a:tr h="375301">
                <a:tc>
                  <a:txBody>
                    <a:bodyPr/>
                    <a:lstStyle/>
                    <a:p>
                      <a:pPr algn="l" fontAlgn="b"/>
                      <a:r>
                        <a:rPr lang="en-US" sz="1050" u="none" strike="noStrike">
                          <a:effectLst/>
                        </a:rPr>
                        <a:t>Torrence, Howard</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Archbold,</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43502</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419-446-9376</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dirty="0">
                          <a:effectLst/>
                        </a:rPr>
                        <a:t>Sr</a:t>
                      </a:r>
                      <a:r>
                        <a:rPr lang="en-US" sz="1050" u="none" strike="noStrike" dirty="0" smtClean="0">
                          <a:effectLst/>
                        </a:rPr>
                        <a:t>. Inactive</a:t>
                      </a:r>
                      <a:endParaRPr lang="en-US" sz="1050" b="0" i="0" u="none" strike="noStrike" dirty="0">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19"/>
                        </a:rPr>
                        <a:t>HtX42@yahoo.com</a:t>
                      </a:r>
                      <a:endParaRPr lang="en-US" sz="1050" b="0" i="0" u="none" strike="noStrike">
                        <a:solidFill>
                          <a:srgbClr val="0000FF"/>
                        </a:solidFill>
                        <a:effectLst/>
                        <a:latin typeface="Arial"/>
                      </a:endParaRPr>
                    </a:p>
                  </a:txBody>
                  <a:tcPr marL="7227" marR="7227" marT="7227" marB="0" anchor="ctr"/>
                </a:tc>
              </a:tr>
              <a:tr h="191795">
                <a:tc>
                  <a:txBody>
                    <a:bodyPr/>
                    <a:lstStyle/>
                    <a:p>
                      <a:pPr algn="l" fontAlgn="b"/>
                      <a:r>
                        <a:rPr lang="en-US" sz="1050" u="none" strike="noStrike">
                          <a:effectLst/>
                        </a:rPr>
                        <a:t>Vollmer, Doug</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Wauseon,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419-337-7227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419-335-2906</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5/1/1990</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20"/>
                        </a:rPr>
                        <a:t>fultlumb@fulton-net.com</a:t>
                      </a:r>
                      <a:endParaRPr lang="en-US" sz="1050" b="0" i="0" u="none" strike="noStrike">
                        <a:solidFill>
                          <a:srgbClr val="0000FF"/>
                        </a:solidFill>
                        <a:effectLst/>
                        <a:latin typeface="Arial"/>
                      </a:endParaRPr>
                    </a:p>
                  </a:txBody>
                  <a:tcPr marL="7227" marR="7227" marT="7227" marB="0" anchor="ctr"/>
                </a:tc>
              </a:tr>
              <a:tr h="191795">
                <a:tc>
                  <a:txBody>
                    <a:bodyPr/>
                    <a:lstStyle/>
                    <a:p>
                      <a:pPr algn="l" fontAlgn="b"/>
                      <a:r>
                        <a:rPr lang="en-US" sz="1050" u="none" strike="noStrike">
                          <a:effectLst/>
                        </a:rPr>
                        <a:t>Weber, John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Wauseon,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419-337-3800</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419-583-6815</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3/1/1987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r>
              <a:tr h="375301">
                <a:tc>
                  <a:txBody>
                    <a:bodyPr/>
                    <a:lstStyle/>
                    <a:p>
                      <a:pPr algn="l" fontAlgn="b"/>
                      <a:r>
                        <a:rPr lang="en-US" sz="1050" u="none" strike="noStrike">
                          <a:effectLst/>
                        </a:rPr>
                        <a:t>Wilcox, Robbin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Camden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Michigan</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49232</a:t>
                      </a:r>
                      <a:endParaRPr lang="en-US" sz="1050" b="0" i="0" u="none" strike="noStrike">
                        <a:effectLst/>
                        <a:latin typeface="Arial"/>
                      </a:endParaRPr>
                    </a:p>
                  </a:txBody>
                  <a:tcPr marL="7227" marR="7227" marT="7227" marB="0" anchor="ctr"/>
                </a:tc>
                <a:tc>
                  <a:txBody>
                    <a:bodyPr/>
                    <a:lstStyle/>
                    <a:p>
                      <a:pPr algn="l" fontAlgn="b"/>
                      <a:r>
                        <a:rPr lang="en-US" sz="1050" u="none" strike="noStrike" dirty="0">
                          <a:effectLst/>
                        </a:rPr>
                        <a:t>260-316-4319</a:t>
                      </a:r>
                      <a:endParaRPr lang="en-US" sz="1050" b="0" i="0" u="none" strike="noStrike" dirty="0">
                        <a:effectLst/>
                        <a:latin typeface="Arial"/>
                      </a:endParaRPr>
                    </a:p>
                  </a:txBody>
                  <a:tcPr marL="7227" marR="7227" marT="7227" marB="0" anchor="ctr"/>
                </a:tc>
                <a:tc>
                  <a:txBody>
                    <a:bodyPr/>
                    <a:lstStyle/>
                    <a:p>
                      <a:pPr algn="l" fontAlgn="b"/>
                      <a:r>
                        <a:rPr lang="en-US" sz="1050" u="none" strike="noStrike" dirty="0">
                          <a:effectLst/>
                        </a:rPr>
                        <a:t>419-267-1460</a:t>
                      </a:r>
                      <a:endParaRPr lang="en-US" sz="1050" b="0" i="0" u="none" strike="noStrike" dirty="0">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12/22/2010</a:t>
                      </a:r>
                      <a:endParaRPr lang="en-US" sz="1050" b="0" i="0" u="none" strike="noStrike">
                        <a:effectLst/>
                        <a:latin typeface="Arial"/>
                      </a:endParaRPr>
                    </a:p>
                  </a:txBody>
                  <a:tcPr marL="7227" marR="7227" marT="7227" marB="0" anchor="ctr"/>
                </a:tc>
                <a:tc>
                  <a:txBody>
                    <a:bodyPr/>
                    <a:lstStyle/>
                    <a:p>
                      <a:pPr algn="l" fontAlgn="b"/>
                      <a:r>
                        <a:rPr lang="en-US" sz="1050" u="none" strike="noStrike" dirty="0">
                          <a:effectLst/>
                          <a:hlinkClick r:id="rId21"/>
                        </a:rPr>
                        <a:t>rwilcox@northweststate.edu</a:t>
                      </a:r>
                      <a:endParaRPr lang="en-US" sz="1050" b="0" i="0" u="none" strike="noStrike" dirty="0">
                        <a:solidFill>
                          <a:srgbClr val="0000FF"/>
                        </a:solidFill>
                        <a:effectLst/>
                        <a:latin typeface="Arial"/>
                      </a:endParaRPr>
                    </a:p>
                  </a:txBody>
                  <a:tcPr marL="7227" marR="7227" marT="7227" marB="0" anchor="ctr"/>
                </a:tc>
              </a:tr>
              <a:tr h="191795">
                <a:tc>
                  <a:txBody>
                    <a:bodyPr/>
                    <a:lstStyle/>
                    <a:p>
                      <a:pPr algn="l" fontAlgn="b"/>
                      <a:r>
                        <a:rPr lang="en-US" sz="1050" u="none" strike="noStrike">
                          <a:effectLst/>
                        </a:rPr>
                        <a:t>Williams, James</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Wauseon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419-335-2225</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Active</a:t>
                      </a:r>
                      <a:endParaRPr lang="en-US" sz="1050" b="0" i="0" u="none" strike="noStrike">
                        <a:effectLst/>
                        <a:latin typeface="Arial"/>
                      </a:endParaRPr>
                    </a:p>
                  </a:txBody>
                  <a:tcPr marL="7227" marR="7227" marT="7227" marB="0" anchor="ctr"/>
                </a:tc>
                <a:tc>
                  <a:txBody>
                    <a:bodyPr/>
                    <a:lstStyle/>
                    <a:p>
                      <a:pPr algn="r" fontAlgn="b"/>
                      <a:r>
                        <a:rPr lang="en-US" sz="1050" u="none" strike="noStrike">
                          <a:effectLst/>
                        </a:rPr>
                        <a:t>2/9/2011</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hlinkClick r:id="rId22"/>
                        </a:rPr>
                        <a:t>drj@jameswilliamsdc.com</a:t>
                      </a:r>
                      <a:endParaRPr lang="en-US" sz="1050" b="0" i="0" u="none" strike="noStrike">
                        <a:solidFill>
                          <a:srgbClr val="0000FF"/>
                        </a:solidFill>
                        <a:effectLst/>
                        <a:latin typeface="Arial"/>
                      </a:endParaRPr>
                    </a:p>
                  </a:txBody>
                  <a:tcPr marL="7227" marR="7227" marT="7227" marB="0" anchor="ctr"/>
                </a:tc>
              </a:tr>
              <a:tr h="375301">
                <a:tc>
                  <a:txBody>
                    <a:bodyPr/>
                    <a:lstStyle/>
                    <a:p>
                      <a:pPr algn="l" fontAlgn="b"/>
                      <a:r>
                        <a:rPr lang="en-US" sz="1050" u="none" strike="noStrike">
                          <a:effectLst/>
                        </a:rPr>
                        <a:t>Zeller, James</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Wauseon,</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Ohio</a:t>
                      </a:r>
                      <a:endParaRPr lang="en-US" sz="1050" b="0" i="0" u="none" strike="noStrike">
                        <a:effectLst/>
                        <a:latin typeface="Arial"/>
                      </a:endParaRPr>
                    </a:p>
                  </a:txBody>
                  <a:tcPr marL="7227" marR="7227" marT="7227" marB="0" anchor="ctr"/>
                </a:tc>
                <a:tc>
                  <a:txBody>
                    <a:bodyPr/>
                    <a:lstStyle/>
                    <a:p>
                      <a:pPr algn="ctr" fontAlgn="b"/>
                      <a:r>
                        <a:rPr lang="en-US" sz="1050" u="none" strike="noStrike">
                          <a:effectLst/>
                        </a:rPr>
                        <a:t>43567</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419--335-5985</a:t>
                      </a:r>
                      <a:endParaRPr lang="en-US" sz="1050" b="0" i="0" u="none" strike="noStrike">
                        <a:effectLst/>
                        <a:latin typeface="Arial"/>
                      </a:endParaRPr>
                    </a:p>
                  </a:txBody>
                  <a:tcPr marL="7227" marR="7227" marT="7227" marB="0" anchor="ctr"/>
                </a:tc>
                <a:tc>
                  <a:txBody>
                    <a:bodyPr/>
                    <a:lstStyle/>
                    <a:p>
                      <a:pPr algn="l" fontAlgn="b"/>
                      <a:r>
                        <a:rPr lang="en-US" sz="1050" u="none" strike="noStrike">
                          <a:effectLst/>
                        </a:rPr>
                        <a:t> </a:t>
                      </a:r>
                      <a:endParaRPr lang="en-US" sz="1050" b="0" i="0" u="none" strike="noStrike">
                        <a:effectLst/>
                        <a:latin typeface="Arial"/>
                      </a:endParaRPr>
                    </a:p>
                  </a:txBody>
                  <a:tcPr marL="7227" marR="7227" marT="7227" marB="0" anchor="ctr"/>
                </a:tc>
                <a:tc>
                  <a:txBody>
                    <a:bodyPr/>
                    <a:lstStyle/>
                    <a:p>
                      <a:pPr algn="l" fontAlgn="b"/>
                      <a:r>
                        <a:rPr lang="en-US" sz="1050" u="none" strike="noStrike" dirty="0">
                          <a:effectLst/>
                        </a:rPr>
                        <a:t>Sr</a:t>
                      </a:r>
                      <a:r>
                        <a:rPr lang="en-US" sz="1050" u="none" strike="noStrike" dirty="0" smtClean="0">
                          <a:effectLst/>
                        </a:rPr>
                        <a:t>. Inactive</a:t>
                      </a:r>
                      <a:endParaRPr lang="en-US" sz="1050" b="0" i="0" u="none" strike="noStrike" dirty="0">
                        <a:effectLst/>
                        <a:latin typeface="Arial"/>
                      </a:endParaRPr>
                    </a:p>
                  </a:txBody>
                  <a:tcPr marL="7227" marR="7227" marT="7227" marB="0" anchor="ctr"/>
                </a:tc>
                <a:tc>
                  <a:txBody>
                    <a:bodyPr/>
                    <a:lstStyle/>
                    <a:p>
                      <a:pPr algn="r" fontAlgn="b"/>
                      <a:r>
                        <a:rPr lang="en-US" sz="1050" u="none" strike="noStrike">
                          <a:effectLst/>
                        </a:rPr>
                        <a:t>3/12/1962</a:t>
                      </a:r>
                      <a:endParaRPr lang="en-US" sz="1050" b="0" i="0" u="none" strike="noStrike">
                        <a:effectLst/>
                        <a:latin typeface="Arial"/>
                      </a:endParaRPr>
                    </a:p>
                  </a:txBody>
                  <a:tcPr marL="7227" marR="7227" marT="7227" marB="0" anchor="ctr"/>
                </a:tc>
                <a:tc>
                  <a:txBody>
                    <a:bodyPr/>
                    <a:lstStyle/>
                    <a:p>
                      <a:pPr algn="l" fontAlgn="b"/>
                      <a:r>
                        <a:rPr lang="en-US" sz="1050" u="none" strike="noStrike" dirty="0">
                          <a:effectLst/>
                        </a:rPr>
                        <a:t> </a:t>
                      </a:r>
                      <a:endParaRPr lang="en-US" sz="1050" b="0" i="0" u="none" strike="noStrike" dirty="0">
                        <a:effectLst/>
                        <a:latin typeface="Arial"/>
                      </a:endParaRPr>
                    </a:p>
                  </a:txBody>
                  <a:tcPr marL="7227" marR="7227" marT="7227" marB="0" anchor="ctr"/>
                </a:tc>
              </a:tr>
            </a:tbl>
          </a:graphicData>
        </a:graphic>
      </p:graphicFrame>
    </p:spTree>
    <p:extLst>
      <p:ext uri="{BB962C8B-B14F-4D97-AF65-F5344CB8AC3E}">
        <p14:creationId xmlns:p14="http://schemas.microsoft.com/office/powerpoint/2010/main" val="1724317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228600"/>
            <a:ext cx="5257800" cy="1470025"/>
          </a:xfrm>
        </p:spPr>
        <p:txBody>
          <a:bodyPr/>
          <a:lstStyle/>
          <a:p>
            <a:r>
              <a:rPr lang="en-US" dirty="0" smtClean="0"/>
              <a:t>Scott Mirtes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3276599" cy="693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2975778470"/>
              </p:ext>
            </p:extLst>
          </p:nvPr>
        </p:nvGraphicFramePr>
        <p:xfrm>
          <a:off x="3810000" y="2362200"/>
          <a:ext cx="5029200" cy="2143760"/>
        </p:xfrm>
        <a:graphic>
          <a:graphicData uri="http://schemas.openxmlformats.org/drawingml/2006/table">
            <a:tbl>
              <a:tblPr bandRow="1">
                <a:tableStyleId>{5C22544A-7EE6-4342-B048-85BDC9FD1C3A}</a:tableStyleId>
              </a:tblPr>
              <a:tblGrid>
                <a:gridCol w="2514600"/>
                <a:gridCol w="2514600"/>
              </a:tblGrid>
              <a:tr h="370840">
                <a:tc>
                  <a:txBody>
                    <a:bodyPr/>
                    <a:lstStyle/>
                    <a:p>
                      <a:r>
                        <a:rPr lang="en-US" sz="1400" b="1" dirty="0" smtClean="0"/>
                        <a:t>Line of work</a:t>
                      </a:r>
                      <a:endParaRPr lang="en-US" sz="1400" b="1"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0" dirty="0" smtClean="0"/>
                        <a:t>HL </a:t>
                      </a:r>
                      <a:r>
                        <a:rPr lang="en-US" sz="1600" b="0" dirty="0" err="1" smtClean="0"/>
                        <a:t>Fraas</a:t>
                      </a:r>
                      <a:r>
                        <a:rPr lang="en-US" sz="1600" b="0" dirty="0" smtClean="0"/>
                        <a:t> Company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0" dirty="0" smtClean="0"/>
                        <a:t> Owner</a:t>
                      </a:r>
                    </a:p>
                  </a:txBody>
                  <a:tcPr/>
                </a:tc>
              </a:tr>
              <a:tr h="370840">
                <a:tc>
                  <a:txBody>
                    <a:bodyPr/>
                    <a:lstStyle/>
                    <a:p>
                      <a:r>
                        <a:rPr lang="en-US" sz="1400" b="1" dirty="0" smtClean="0"/>
                        <a:t>why would someone come to you</a:t>
                      </a:r>
                      <a:endParaRPr lang="en-US" sz="1400" b="1"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0" baseline="0" dirty="0" smtClean="0"/>
                        <a:t>I am a Full Service Electrical / Mechanical Contractor</a:t>
                      </a:r>
                    </a:p>
                  </a:txBody>
                  <a:tcPr/>
                </a:tc>
              </a:tr>
              <a:tr h="370840">
                <a:tc>
                  <a:txBody>
                    <a:bodyPr/>
                    <a:lstStyle/>
                    <a:p>
                      <a:r>
                        <a:rPr lang="en-US" sz="1400" b="1" dirty="0" smtClean="0"/>
                        <a:t>Hobby</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Boating</a:t>
                      </a:r>
                    </a:p>
                  </a:txBody>
                  <a:tcPr/>
                </a:tc>
              </a:tr>
              <a:tr h="370840">
                <a:tc>
                  <a:txBody>
                    <a:bodyPr/>
                    <a:lstStyle/>
                    <a:p>
                      <a:r>
                        <a:rPr lang="en-US" sz="1400" b="1" dirty="0" smtClean="0"/>
                        <a:t>Contact Information</a:t>
                      </a:r>
                      <a:endParaRPr lang="en-US" sz="1400" b="1" dirty="0"/>
                    </a:p>
                  </a:txBody>
                  <a:tcPr/>
                </a:tc>
                <a:tc>
                  <a:txBody>
                    <a:bodyPr/>
                    <a:lstStyle/>
                    <a:p>
                      <a:r>
                        <a:rPr lang="en-US" sz="1600" dirty="0" smtClean="0"/>
                        <a:t>419.335.0703</a:t>
                      </a:r>
                    </a:p>
                  </a:txBody>
                  <a:tcPr/>
                </a:tc>
              </a:tr>
            </a:tbl>
          </a:graphicData>
        </a:graphic>
      </p:graphicFrame>
    </p:spTree>
    <p:extLst>
      <p:ext uri="{BB962C8B-B14F-4D97-AF65-F5344CB8AC3E}">
        <p14:creationId xmlns:p14="http://schemas.microsoft.com/office/powerpoint/2010/main" val="2978676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Greg </a:t>
            </a:r>
            <a:r>
              <a:rPr lang="en-US" dirty="0" err="1" smtClean="0"/>
              <a:t>Suon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46736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1624184738"/>
              </p:ext>
            </p:extLst>
          </p:nvPr>
        </p:nvGraphicFramePr>
        <p:xfrm>
          <a:off x="4495800" y="1752600"/>
          <a:ext cx="4419601" cy="4643120"/>
        </p:xfrm>
        <a:graphic>
          <a:graphicData uri="http://schemas.openxmlformats.org/drawingml/2006/table">
            <a:tbl>
              <a:tblPr bandRow="1">
                <a:tableStyleId>{5C22544A-7EE6-4342-B048-85BDC9FD1C3A}</a:tableStyleId>
              </a:tblPr>
              <a:tblGrid>
                <a:gridCol w="1636569"/>
                <a:gridCol w="2783032"/>
              </a:tblGrid>
              <a:tr h="370840">
                <a:tc>
                  <a:txBody>
                    <a:bodyPr/>
                    <a:lstStyle/>
                    <a:p>
                      <a:r>
                        <a:rPr lang="en-US" sz="1400" b="1" dirty="0" smtClean="0"/>
                        <a:t>Line of work</a:t>
                      </a:r>
                      <a:endParaRPr lang="en-US" sz="1400" b="1"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b="0" baseline="0" dirty="0" smtClean="0"/>
                    </a:p>
                  </a:txBody>
                  <a:tcPr/>
                </a:tc>
              </a:tr>
              <a:tr h="370840">
                <a:tc>
                  <a:txBody>
                    <a:bodyPr/>
                    <a:lstStyle/>
                    <a:p>
                      <a:r>
                        <a:rPr lang="en-US" sz="1400" b="1" dirty="0" smtClean="0"/>
                        <a:t>why would someone come to you</a:t>
                      </a:r>
                      <a:endParaRPr lang="en-US" sz="1400" b="1"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b="0" dirty="0" smtClean="0"/>
                    </a:p>
                  </a:txBody>
                  <a:tcPr/>
                </a:tc>
              </a:tr>
              <a:tr h="370840">
                <a:tc>
                  <a:txBody>
                    <a:bodyPr/>
                    <a:lstStyle/>
                    <a:p>
                      <a:r>
                        <a:rPr lang="en-US" sz="1400" b="1" dirty="0" smtClean="0"/>
                        <a:t>Hobby</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a:ea typeface="Times New Roman"/>
                        </a:rPr>
                        <a:t>golfing and fishing</a:t>
                      </a:r>
                      <a:endParaRPr lang="en-US" sz="1400" b="0" dirty="0" smtClean="0"/>
                    </a:p>
                  </a:txBody>
                  <a:tcPr/>
                </a:tc>
              </a:tr>
              <a:tr h="370840">
                <a:tc>
                  <a:txBody>
                    <a:bodyPr/>
                    <a:lstStyle/>
                    <a:p>
                      <a:r>
                        <a:rPr lang="en-US" sz="1400" b="1" dirty="0" smtClean="0"/>
                        <a:t>Contact Information</a:t>
                      </a:r>
                      <a:endParaRPr lang="en-US" sz="1400" b="1" dirty="0"/>
                    </a:p>
                  </a:txBody>
                  <a:tcPr/>
                </a:tc>
                <a:tc>
                  <a:txBody>
                    <a:bodyPr/>
                    <a:lstStyle/>
                    <a:p>
                      <a:endParaRPr lang="en-US" sz="1400" dirty="0"/>
                    </a:p>
                  </a:txBody>
                  <a:tcPr/>
                </a:tc>
              </a:tr>
              <a:tr h="370840">
                <a:tc>
                  <a:txBody>
                    <a:bodyPr/>
                    <a:lstStyle/>
                    <a:p>
                      <a:r>
                        <a:rPr lang="en-US" sz="1400" b="1" dirty="0" smtClean="0"/>
                        <a:t>Bio</a:t>
                      </a:r>
                      <a:endParaRPr lang="en-US" sz="1400" b="1" dirty="0"/>
                    </a:p>
                  </a:txBody>
                  <a:tcPr/>
                </a:tc>
                <a:tc>
                  <a:txBody>
                    <a:bodyPr/>
                    <a:lstStyle/>
                    <a:p>
                      <a:r>
                        <a:rPr lang="en-US" sz="1400" dirty="0" smtClean="0">
                          <a:latin typeface="Arial"/>
                          <a:ea typeface="Times New Roman"/>
                        </a:rPr>
                        <a:t>Greg has been in business for 34 years having started Anything Grows Florist in 1977. He started Anything Grows Landscape in 1980  was joined by his son in 1990 and just this spring they sold the landscape business to FB Landscape. Greg's been  married to Sherry for 36 years. He has 2 children, son Jason and daughter Jamie and 5 grandchildren.</a:t>
                      </a:r>
                      <a:endParaRPr lang="en-US" sz="1400" dirty="0" smtClean="0">
                        <a:latin typeface="Times New Roman"/>
                        <a:ea typeface="Calibri"/>
                      </a:endParaRPr>
                    </a:p>
                  </a:txBody>
                  <a:tcPr/>
                </a:tc>
              </a:tr>
            </a:tbl>
          </a:graphicData>
        </a:graphic>
      </p:graphicFrame>
    </p:spTree>
    <p:extLst>
      <p:ext uri="{BB962C8B-B14F-4D97-AF65-F5344CB8AC3E}">
        <p14:creationId xmlns:p14="http://schemas.microsoft.com/office/powerpoint/2010/main" val="3110699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12415" y="381000"/>
            <a:ext cx="4450080" cy="1470025"/>
          </a:xfrm>
        </p:spPr>
        <p:txBody>
          <a:bodyPr>
            <a:normAutofit/>
          </a:bodyPr>
          <a:lstStyle/>
          <a:p>
            <a:r>
              <a:rPr lang="en-US" dirty="0"/>
              <a:t>Marc Robinson</a:t>
            </a:r>
          </a:p>
        </p:txBody>
      </p:sp>
      <p:pic>
        <p:nvPicPr>
          <p:cNvPr id="1026" name="Picture 2"/>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 y="274320"/>
            <a:ext cx="3823227" cy="3078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1392717270"/>
              </p:ext>
            </p:extLst>
          </p:nvPr>
        </p:nvGraphicFramePr>
        <p:xfrm>
          <a:off x="3886200" y="1935480"/>
          <a:ext cx="5029200" cy="3992879"/>
        </p:xfrm>
        <a:graphic>
          <a:graphicData uri="http://schemas.openxmlformats.org/drawingml/2006/table">
            <a:tbl>
              <a:tblPr bandRow="1">
                <a:tableStyleId>{5C22544A-7EE6-4342-B048-85BDC9FD1C3A}</a:tableStyleId>
              </a:tblPr>
              <a:tblGrid>
                <a:gridCol w="1724297"/>
                <a:gridCol w="3304903"/>
              </a:tblGrid>
              <a:tr h="370840">
                <a:tc>
                  <a:txBody>
                    <a:bodyPr/>
                    <a:lstStyle/>
                    <a:p>
                      <a:r>
                        <a:rPr lang="en-US" sz="1400" b="1" dirty="0" smtClean="0"/>
                        <a:t>Line of work</a:t>
                      </a:r>
                      <a:endParaRPr lang="en-US" sz="1400" b="1" dirty="0"/>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r>
                        <a:rPr lang="en-US" sz="1400" smtClean="0"/>
                        <a:t>Superintendent</a:t>
                      </a:r>
                      <a:r>
                        <a:rPr lang="en-US" sz="1400" baseline="0" smtClean="0"/>
                        <a:t> of </a:t>
                      </a:r>
                      <a:r>
                        <a:rPr lang="en-US" sz="1400" smtClean="0"/>
                        <a:t>Wauseon Exempted Village Schools</a:t>
                      </a:r>
                      <a:endParaRPr lang="en-US" sz="1400" dirty="0" smtClean="0"/>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r>
              <a:tr h="370840">
                <a:tc>
                  <a:txBody>
                    <a:bodyPr/>
                    <a:lstStyle/>
                    <a:p>
                      <a:r>
                        <a:rPr lang="en-US" sz="1400" b="1" dirty="0" smtClean="0"/>
                        <a:t>why would someone come to you</a:t>
                      </a:r>
                      <a:endParaRPr lang="en-US" sz="1400" b="1" dirty="0"/>
                    </a:p>
                  </a:txBody>
                  <a:tcPr>
                    <a:lnL w="381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t>The Wauseon School District is the largest district in Fulton County and serves approximately 1,985 students in grades Pre K - 12.  There are 140 certificated staff members and 75 support staff.  The District has been rated EXCELLENT for the past 5 consecutive years and EXCELLENT WITH DISTINCTION for the past 2 consecutive years.</a:t>
                      </a:r>
                      <a:endParaRPr lang="en-US" sz="1400" dirty="0" smtClean="0"/>
                    </a:p>
                  </a:txBody>
                  <a:tcPr>
                    <a:lnR w="38100" cap="flat" cmpd="sng" algn="ctr">
                      <a:solidFill>
                        <a:schemeClr val="bg1"/>
                      </a:solidFill>
                      <a:prstDash val="solid"/>
                      <a:round/>
                      <a:headEnd type="none" w="med" len="med"/>
                      <a:tailEnd type="none" w="med" len="med"/>
                    </a:lnR>
                  </a:tcPr>
                </a:tc>
              </a:tr>
              <a:tr h="370840">
                <a:tc>
                  <a:txBody>
                    <a:bodyPr/>
                    <a:lstStyle/>
                    <a:p>
                      <a:r>
                        <a:rPr lang="en-US" sz="1400" b="1" dirty="0" smtClean="0"/>
                        <a:t>Hobby</a:t>
                      </a:r>
                      <a:endParaRPr lang="en-US" sz="1400" b="1" dirty="0"/>
                    </a:p>
                  </a:txBody>
                  <a:tcPr>
                    <a:lnL w="381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t>watching my son participate in athletic and other school related activities, golfing, travelling.</a:t>
                      </a:r>
                      <a:endParaRPr lang="en-US" sz="1400" dirty="0" smtClean="0"/>
                    </a:p>
                  </a:txBody>
                  <a:tcPr>
                    <a:lnR w="38100" cap="flat" cmpd="sng" algn="ctr">
                      <a:solidFill>
                        <a:schemeClr val="bg1"/>
                      </a:solidFill>
                      <a:prstDash val="solid"/>
                      <a:round/>
                      <a:headEnd type="none" w="med" len="med"/>
                      <a:tailEnd type="none" w="med" len="med"/>
                    </a:lnR>
                  </a:tcPr>
                </a:tc>
              </a:tr>
              <a:tr h="370840">
                <a:tc>
                  <a:txBody>
                    <a:bodyPr/>
                    <a:lstStyle/>
                    <a:p>
                      <a:r>
                        <a:rPr lang="en-US" sz="1400" b="1" dirty="0" smtClean="0"/>
                        <a:t>Contact Information</a:t>
                      </a:r>
                      <a:endParaRPr lang="en-US" sz="1400" b="1"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e-mail me at   </a:t>
                      </a:r>
                      <a:r>
                        <a:rPr lang="en-US" sz="1400" u="sng" dirty="0" smtClean="0">
                          <a:hlinkClick r:id="rId3"/>
                        </a:rPr>
                        <a:t>mrobinson@wauseonindians.org</a:t>
                      </a:r>
                      <a:r>
                        <a:rPr lang="en-US" sz="1400" dirty="0" smtClean="0"/>
                        <a:t> or call the office at 419.335.6616</a:t>
                      </a: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5399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rose</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295400"/>
            <a:ext cx="3666146"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2807009496"/>
              </p:ext>
            </p:extLst>
          </p:nvPr>
        </p:nvGraphicFramePr>
        <p:xfrm>
          <a:off x="3429000" y="4267200"/>
          <a:ext cx="5029200" cy="2082800"/>
        </p:xfrm>
        <a:graphic>
          <a:graphicData uri="http://schemas.openxmlformats.org/drawingml/2006/table">
            <a:tbl>
              <a:tblPr bandRow="1">
                <a:tableStyleId>{5C22544A-7EE6-4342-B048-85BDC9FD1C3A}</a:tableStyleId>
              </a:tblPr>
              <a:tblGrid>
                <a:gridCol w="2514600"/>
                <a:gridCol w="2514600"/>
              </a:tblGrid>
              <a:tr h="370840">
                <a:tc>
                  <a:txBody>
                    <a:bodyPr/>
                    <a:lstStyle/>
                    <a:p>
                      <a:r>
                        <a:rPr lang="en-US" sz="1400" b="1" dirty="0" smtClean="0"/>
                        <a:t>Line of work</a:t>
                      </a:r>
                      <a:endParaRPr lang="en-US" sz="1400" b="1"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0" dirty="0" smtClean="0"/>
                        <a:t>I work at the F&amp;M Bank</a:t>
                      </a:r>
                      <a:endParaRPr lang="en-US" sz="1600" b="0" baseline="0" dirty="0" smtClean="0"/>
                    </a:p>
                  </a:txBody>
                  <a:tcPr/>
                </a:tc>
              </a:tr>
              <a:tr h="370840">
                <a:tc>
                  <a:txBody>
                    <a:bodyPr/>
                    <a:lstStyle/>
                    <a:p>
                      <a:r>
                        <a:rPr lang="en-US" sz="1400" b="1" dirty="0" smtClean="0"/>
                        <a:t>why would someone come to you</a:t>
                      </a:r>
                      <a:endParaRPr lang="en-US" sz="1400" b="1"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0" baseline="0" dirty="0" smtClean="0"/>
                        <a:t>Banking</a:t>
                      </a:r>
                      <a:endParaRPr lang="en-US" sz="1600" b="0" dirty="0" smtClean="0"/>
                    </a:p>
                  </a:txBody>
                  <a:tcPr/>
                </a:tc>
              </a:tr>
              <a:tr h="370840">
                <a:tc>
                  <a:txBody>
                    <a:bodyPr/>
                    <a:lstStyle/>
                    <a:p>
                      <a:r>
                        <a:rPr lang="en-US" sz="1400" b="1" dirty="0" smtClean="0"/>
                        <a:t>Hobby</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smtClean="0"/>
                    </a:p>
                  </a:txBody>
                  <a:tcPr/>
                </a:tc>
              </a:tr>
              <a:tr h="370840">
                <a:tc>
                  <a:txBody>
                    <a:bodyPr/>
                    <a:lstStyle/>
                    <a:p>
                      <a:r>
                        <a:rPr lang="en-US" sz="1400" b="1" dirty="0" smtClean="0"/>
                        <a:t>Contact Information</a:t>
                      </a:r>
                      <a:endParaRPr lang="en-US" sz="1400" b="1" dirty="0"/>
                    </a:p>
                  </a:txBody>
                  <a:tcPr/>
                </a:tc>
                <a:tc>
                  <a:txBody>
                    <a:bodyPr/>
                    <a:lstStyle/>
                    <a:p>
                      <a:r>
                        <a:rPr lang="en-US" sz="1600" dirty="0" smtClean="0"/>
                        <a:t>Phone: 419.445.3501 ext. 02204</a:t>
                      </a:r>
                      <a:br>
                        <a:rPr lang="en-US" sz="1600" dirty="0" smtClean="0"/>
                      </a:br>
                      <a:r>
                        <a:rPr lang="en-US" sz="1600" dirty="0" smtClean="0"/>
                        <a:t>Fax: 419.335-0008</a:t>
                      </a:r>
                      <a:endParaRPr lang="en-US" sz="1600" dirty="0"/>
                    </a:p>
                  </a:txBody>
                  <a:tcPr/>
                </a:tc>
              </a:tr>
            </a:tbl>
          </a:graphicData>
        </a:graphic>
      </p:graphicFrame>
    </p:spTree>
    <p:extLst>
      <p:ext uri="{BB962C8B-B14F-4D97-AF65-F5344CB8AC3E}">
        <p14:creationId xmlns:p14="http://schemas.microsoft.com/office/powerpoint/2010/main" val="3391329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ea typeface="Calibri"/>
              </a:rPr>
              <a:t>Kelly </a:t>
            </a:r>
            <a:r>
              <a:rPr lang="en-US" dirty="0" err="1">
                <a:latin typeface="Times New Roman"/>
                <a:ea typeface="Calibri"/>
              </a:rPr>
              <a:t>Rashley</a:t>
            </a:r>
            <a:r>
              <a:rPr lang="en-US" dirty="0">
                <a:latin typeface="Times New Roman"/>
                <a:ea typeface="Calibri"/>
              </a:rPr>
              <a:t> </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133600"/>
            <a:ext cx="4165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150709998"/>
              </p:ext>
            </p:extLst>
          </p:nvPr>
        </p:nvGraphicFramePr>
        <p:xfrm>
          <a:off x="4724400" y="2667000"/>
          <a:ext cx="4114800" cy="2290904"/>
        </p:xfrm>
        <a:graphic>
          <a:graphicData uri="http://schemas.openxmlformats.org/drawingml/2006/table">
            <a:tbl>
              <a:tblPr bandRow="1">
                <a:tableStyleId>{5C22544A-7EE6-4342-B048-85BDC9FD1C3A}</a:tableStyleId>
              </a:tblPr>
              <a:tblGrid>
                <a:gridCol w="1440180"/>
                <a:gridCol w="2674620"/>
              </a:tblGrid>
              <a:tr h="574214">
                <a:tc>
                  <a:txBody>
                    <a:bodyPr/>
                    <a:lstStyle/>
                    <a:p>
                      <a:r>
                        <a:rPr lang="en-US" sz="1400" b="1" dirty="0" smtClean="0"/>
                        <a:t>Line of work</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a typeface="Calibri"/>
                        </a:rPr>
                        <a:t>PNC Branch Manager Wauseon </a:t>
                      </a:r>
                      <a:endParaRPr lang="en-US" sz="1400" dirty="0" smtClean="0">
                        <a:ea typeface="Calibri"/>
                      </a:endParaRPr>
                    </a:p>
                  </a:txBody>
                  <a:tcPr/>
                </a:tc>
              </a:tr>
              <a:tr h="574214">
                <a:tc>
                  <a:txBody>
                    <a:bodyPr/>
                    <a:lstStyle/>
                    <a:p>
                      <a:r>
                        <a:rPr lang="en-US" sz="1400" b="1" dirty="0" smtClean="0"/>
                        <a:t>why would someone come to you</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a typeface="Calibri"/>
                        </a:rPr>
                        <a:t>Small Businesses</a:t>
                      </a:r>
                      <a:r>
                        <a:rPr lang="en-US" sz="1400" baseline="0" dirty="0" smtClean="0">
                          <a:ea typeface="Calibri"/>
                        </a:rPr>
                        <a:t> and</a:t>
                      </a:r>
                      <a:r>
                        <a:rPr lang="en-US" sz="1400" dirty="0" smtClean="0">
                          <a:ea typeface="Calibri"/>
                        </a:rPr>
                        <a:t> Consumer Banking </a:t>
                      </a:r>
                      <a:endParaRPr lang="en-US" sz="1400" dirty="0" smtClean="0">
                        <a:ea typeface="Calibri"/>
                      </a:endParaRPr>
                    </a:p>
                  </a:txBody>
                  <a:tcPr/>
                </a:tc>
              </a:tr>
              <a:tr h="410957">
                <a:tc>
                  <a:txBody>
                    <a:bodyPr/>
                    <a:lstStyle/>
                    <a:p>
                      <a:r>
                        <a:rPr lang="en-US" sz="1400" b="1" dirty="0" smtClean="0"/>
                        <a:t>Hobby</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a typeface="Calibri"/>
                        </a:rPr>
                        <a:t>snow skiing </a:t>
                      </a:r>
                    </a:p>
                  </a:txBody>
                  <a:tcPr/>
                </a:tc>
              </a:tr>
              <a:tr h="574214">
                <a:tc>
                  <a:txBody>
                    <a:bodyPr/>
                    <a:lstStyle/>
                    <a:p>
                      <a:r>
                        <a:rPr lang="en-US" sz="1400" b="1" dirty="0" smtClean="0"/>
                        <a:t>Contact Information</a:t>
                      </a:r>
                      <a:endParaRPr lang="en-US" sz="1400" b="1" dirty="0"/>
                    </a:p>
                  </a:txBody>
                  <a:tcPr/>
                </a:tc>
                <a:tc>
                  <a:txBody>
                    <a:bodyPr/>
                    <a:lstStyle/>
                    <a:p>
                      <a:pPr marL="0" marR="0">
                        <a:spcBef>
                          <a:spcPts val="0"/>
                        </a:spcBef>
                        <a:spcAft>
                          <a:spcPts val="0"/>
                        </a:spcAft>
                      </a:pPr>
                      <a:r>
                        <a:rPr lang="en-US" sz="1400" dirty="0" err="1" smtClean="0">
                          <a:ea typeface="Calibri"/>
                        </a:rPr>
                        <a:t>kelly.rashley@pnc.com</a:t>
                      </a:r>
                      <a:r>
                        <a:rPr lang="en-US" sz="1400" dirty="0" smtClean="0">
                          <a:ea typeface="Calibri"/>
                        </a:rPr>
                        <a:t> </a:t>
                      </a:r>
                      <a:br>
                        <a:rPr lang="en-US" sz="1400" dirty="0" smtClean="0">
                          <a:ea typeface="Calibri"/>
                        </a:rPr>
                      </a:br>
                      <a:r>
                        <a:rPr lang="en-US" sz="1400" dirty="0" smtClean="0">
                          <a:ea typeface="Calibri"/>
                        </a:rPr>
                        <a:t>Phone: 419 335-2075 </a:t>
                      </a:r>
                      <a:endParaRPr lang="en-US" sz="1400" dirty="0" smtClean="0"/>
                    </a:p>
                  </a:txBody>
                  <a:tcPr/>
                </a:tc>
              </a:tr>
            </a:tbl>
          </a:graphicData>
        </a:graphic>
      </p:graphicFrame>
    </p:spTree>
    <p:extLst>
      <p:ext uri="{BB962C8B-B14F-4D97-AF65-F5344CB8AC3E}">
        <p14:creationId xmlns:p14="http://schemas.microsoft.com/office/powerpoint/2010/main" val="3126356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a:t>
            </a:r>
            <a:r>
              <a:rPr lang="en-US" smtClean="0"/>
              <a:t>Swigart</a:t>
            </a:r>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828800"/>
            <a:ext cx="2552321"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1232428035"/>
              </p:ext>
            </p:extLst>
          </p:nvPr>
        </p:nvGraphicFramePr>
        <p:xfrm>
          <a:off x="3886200" y="3124200"/>
          <a:ext cx="4876800" cy="1777999"/>
        </p:xfrm>
        <a:graphic>
          <a:graphicData uri="http://schemas.openxmlformats.org/drawingml/2006/table">
            <a:tbl>
              <a:tblPr bandRow="1">
                <a:tableStyleId>{5C22544A-7EE6-4342-B048-85BDC9FD1C3A}</a:tableStyleId>
              </a:tblPr>
              <a:tblGrid>
                <a:gridCol w="1828800"/>
                <a:gridCol w="3048000"/>
              </a:tblGrid>
              <a:tr h="370840">
                <a:tc>
                  <a:txBody>
                    <a:bodyPr/>
                    <a:lstStyle/>
                    <a:p>
                      <a:r>
                        <a:rPr lang="en-US" sz="1400" b="1" dirty="0" smtClean="0"/>
                        <a:t>Line of work</a:t>
                      </a:r>
                      <a:endParaRPr lang="en-US" sz="1400" b="1" dirty="0"/>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Retired Fulton County Prosecuting Attorney</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r>
              <a:tr h="370840">
                <a:tc>
                  <a:txBody>
                    <a:bodyPr/>
                    <a:lstStyle/>
                    <a:p>
                      <a:r>
                        <a:rPr lang="en-US" sz="1400" b="1" dirty="0" smtClean="0"/>
                        <a:t>why would someone come to you</a:t>
                      </a:r>
                      <a:endParaRPr lang="en-US" sz="1400" b="1" dirty="0"/>
                    </a:p>
                  </a:txBody>
                  <a:tcPr>
                    <a:lnL w="381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lnR w="38100" cap="flat" cmpd="sng" algn="ctr">
                      <a:solidFill>
                        <a:schemeClr val="bg1"/>
                      </a:solidFill>
                      <a:prstDash val="solid"/>
                      <a:round/>
                      <a:headEnd type="none" w="med" len="med"/>
                      <a:tailEnd type="none" w="med" len="med"/>
                    </a:lnR>
                  </a:tcPr>
                </a:tc>
              </a:tr>
              <a:tr h="370840">
                <a:tc>
                  <a:txBody>
                    <a:bodyPr/>
                    <a:lstStyle/>
                    <a:p>
                      <a:r>
                        <a:rPr lang="en-US" sz="1400" b="1" dirty="0" smtClean="0"/>
                        <a:t>Hobby</a:t>
                      </a:r>
                      <a:endParaRPr lang="en-US" sz="1400" b="1" dirty="0"/>
                    </a:p>
                  </a:txBody>
                  <a:tcPr>
                    <a:lnL w="381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Golf</a:t>
                      </a:r>
                      <a:endParaRPr lang="en-US" sz="1400" dirty="0" smtClean="0"/>
                    </a:p>
                  </a:txBody>
                  <a:tcPr>
                    <a:lnR w="38100" cap="flat" cmpd="sng" algn="ctr">
                      <a:solidFill>
                        <a:schemeClr val="bg1"/>
                      </a:solidFill>
                      <a:prstDash val="solid"/>
                      <a:round/>
                      <a:headEnd type="none" w="med" len="med"/>
                      <a:tailEnd type="none" w="med" len="med"/>
                    </a:lnR>
                  </a:tcPr>
                </a:tc>
              </a:tr>
              <a:tr h="370840">
                <a:tc>
                  <a:txBody>
                    <a:bodyPr/>
                    <a:lstStyle/>
                    <a:p>
                      <a:r>
                        <a:rPr lang="en-US" sz="1400" b="1" dirty="0" smtClean="0"/>
                        <a:t>Contact Information</a:t>
                      </a:r>
                      <a:endParaRPr lang="en-US" sz="1400" b="1"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0814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274638"/>
            <a:ext cx="4572000" cy="1143000"/>
          </a:xfrm>
        </p:spPr>
        <p:txBody>
          <a:bodyPr/>
          <a:lstStyle/>
          <a:p>
            <a:r>
              <a:rPr lang="en-US" dirty="0" smtClean="0"/>
              <a:t>Jeff Rupp</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52600"/>
            <a:ext cx="3327669" cy="3437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809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1210</TotalTime>
  <Words>2244</Words>
  <Application>Microsoft Macintosh PowerPoint</Application>
  <PresentationFormat>On-screen Show (4:3)</PresentationFormat>
  <Paragraphs>710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Rotary Club of Wauseon</vt:lpstr>
      <vt:lpstr>PowerPoint Presentation</vt:lpstr>
      <vt:lpstr>Scott Mirtes</vt:lpstr>
      <vt:lpstr>Greg Suon</vt:lpstr>
      <vt:lpstr>Marc Robinson</vt:lpstr>
      <vt:lpstr>John rose</vt:lpstr>
      <vt:lpstr>Kelly Rashley </vt:lpstr>
      <vt:lpstr>William Swigart</vt:lpstr>
      <vt:lpstr>Jeff Rupp</vt:lpstr>
      <vt:lpstr>E. Dean Beck </vt:lpstr>
      <vt:lpstr>Shane Chamberlain</vt:lpstr>
      <vt:lpstr>Jeff Robinson </vt:lpstr>
      <vt:lpstr>Bill Strayer</vt:lpstr>
      <vt:lpstr>Larry Lammon II</vt:lpstr>
      <vt:lpstr>Gary Keyes</vt:lpstr>
      <vt:lpstr>Dr. James Williams</vt:lpstr>
      <vt:lpstr>David Gerken </vt:lpstr>
      <vt:lpstr>Rich Shemak</vt:lpstr>
      <vt:lpstr>Brian Hageman </vt:lpstr>
      <vt:lpstr>Mike Murry</vt:lpstr>
      <vt:lpstr>Tim Dennis</vt:lpstr>
      <vt:lpstr>Robin K Brinegar</vt:lpstr>
      <vt:lpstr>Robbin Wilcox </vt:lpstr>
      <vt:lpstr>PowerPoint Presentation</vt:lpstr>
      <vt:lpstr>PowerPoint Presentation</vt:lpstr>
    </vt:vector>
  </TitlesOfParts>
  <Company>Mrs Dennis Potato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Dennis</dc:creator>
  <cp:lastModifiedBy>Kirsten Dennis</cp:lastModifiedBy>
  <cp:revision>56</cp:revision>
  <cp:lastPrinted>2011-07-18T16:18:14Z</cp:lastPrinted>
  <dcterms:created xsi:type="dcterms:W3CDTF">2011-06-02T21:51:25Z</dcterms:created>
  <dcterms:modified xsi:type="dcterms:W3CDTF">2012-08-18T03:28:27Z</dcterms:modified>
</cp:coreProperties>
</file>